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45720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SOUTH GALWAY STORMERS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325880"/>
            <a:ext cx="7498079" cy="11887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Georgia"/>
              </a:defRPr>
            </a:pPr>
            <a:r>
              <a:t>CUBS ACTIVITY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2514600"/>
            <a:ext cx="7132320" cy="6400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800" b="0">
                <a:solidFill>
                  <a:srgbClr val="FFFFFF"/>
                </a:solidFill>
                <a:latin typeface="Aptos"/>
              </a:defRPr>
            </a:pPr>
            <a:r>
              <a:t>Activities for U8 / early development players • fun, movement and confidence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94360" y="3657600"/>
            <a:ext cx="2926080" cy="502920"/>
          </a:xfrm>
          <a:prstGeom prst="rect">
            <a:avLst/>
          </a:prstGeom>
          <a:solidFill>
            <a:srgbClr val="68FF6A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3776472"/>
            <a:ext cx="2560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200" b="1">
                <a:solidFill>
                  <a:srgbClr val="1A1A1A"/>
                </a:solidFill>
                <a:latin typeface="Aptos"/>
              </a:defRPr>
            </a:pPr>
            <a:r>
              <a:t>PRINT • PRESENT • COURTSIDE</a:t>
            </a:r>
          </a:p>
        </p:txBody>
      </p:sp>
      <p:sp>
        <p:nvSpPr>
          <p:cNvPr id="7" name="Rectangle 6"/>
          <p:cNvSpPr/>
          <p:nvPr/>
        </p:nvSpPr>
        <p:spPr>
          <a:xfrm>
            <a:off x="7863840" y="731520"/>
            <a:ext cx="3566160" cy="512064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646919" y="731520"/>
            <a:ext cx="9144" cy="512064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431475" y="1858060"/>
            <a:ext cx="641908" cy="286755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1109045" y="2933395"/>
            <a:ext cx="27432" cy="71688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984230" y="3138220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97288" y="2728569"/>
            <a:ext cx="499262" cy="1126540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654796" y="175747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9047073" y="293522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617659" y="226954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974275" y="401055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687507" y="31912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Oval 17"/>
          <p:cNvSpPr/>
          <p:nvPr/>
        </p:nvSpPr>
        <p:spPr>
          <a:xfrm>
            <a:off x="8191195" y="4983479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360" y="603504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Version 1 • Filename contains no underscores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COACH SAYS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5–6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Listening and movement vocabulary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copy only when coach says “Coach says.”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jump, balance, pivot, low stance, ball wrap.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dribble commands.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rounds short and playful.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Listen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in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Freeze safely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elimination.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basketball terms and fake calls.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elimination that leaves kids inactive.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LOOSE BALL RECOVERY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Recovery and next-play response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rolls loose balls into space.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recover safely, secure and return.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a pass to coach or teammate.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Praise calm recovery, not speed only.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Bend knees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hands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Look up after recovery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Roll closer.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race with staggered starts.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diving or collisions.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WARM UP CIRCUIT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Prepare body and ball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four stations: footwork, ball wraps, passing wall, close shooting.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rotate every 90 seconds.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gives one cue per station.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team huddle.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transitions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cue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Quality reps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two stations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timed personal-best targets.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Place stations away from entrances.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BALL HANDLING AND DRIBBLING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3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BALL EXPLORERS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Ball familiarity and confidence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Each player has a ball where possible.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Explore rolls, bounces, body circles and toss-catch.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shows one idea at a time.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choose a favourite to repeat.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Try safely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Soft hands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your space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Allow carrying and rolling.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weak-hand or movement challenge.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Watch for loose balls.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DRIBBLE GATES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Control dribble and direction changes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Create many cone gates.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dribble through as many gates as possible.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direction after each gate.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partner or team score.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Turn away from traffic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ball close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wider gates.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Require change of hand at every gate.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Spread gates widely.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SHARKS AND MINNOWS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Protecting the ball under light pressure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Minnows dribble from baseline to baseline.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Sharks try to tag or touch ball gently.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Tagged players become side helpers or restart.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sharks often.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Body between shark and ball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moving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Recover calmly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shadow sharks.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live steals for U12.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reaching across bodies.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PASSING RECEIVING AND SPACING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4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PARTNER PASS AND TARGET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Catchable passes and target hands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Pairs stand close with one ball.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target hands before each pass.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chest, bounce and roll passes.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Take one step back when successful.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Show hands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Step to target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soft enough to catch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Stand closer.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Pass to a moving partner.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balls below head height.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PASS AND MOVE TRIANGLE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GROUPS OF THREE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Move after passing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Three players form triangle.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Pass, then move to an empty cone.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Receiver shows hands and calls name.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defender shadow later.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then move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Find new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names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No defender and fixed cones.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passive defender or time target.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Leave space between triangles.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320040"/>
            <a:ext cx="7315200" cy="4572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Cubs Coach Guide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912" y="868680"/>
            <a:ext cx="86868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400" b="1">
                <a:solidFill>
                  <a:srgbClr val="F47920"/>
                </a:solidFill>
                <a:latin typeface="Aptos"/>
              </a:defRPr>
            </a:pPr>
            <a:r>
              <a:t>Use this pack courtside. Pick one activity from each section, then adjust the challenge up or down.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MAIN GOAL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Fun, safety, listening, balance and lots of touches.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29768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43484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COACH STYLE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484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Short instructions, quick resets and playful challenges.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01000" y="1508760"/>
            <a:ext cx="3337560" cy="1051560"/>
          </a:xfrm>
          <a:prstGeom prst="roundRect">
            <a:avLst/>
          </a:prstGeom>
          <a:solidFill>
            <a:srgbClr val="F5F5F5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38160" y="1636776"/>
            <a:ext cx="306324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1A1A1A"/>
                </a:solidFill>
                <a:latin typeface="Aptos"/>
              </a:defRPr>
            </a:pPr>
            <a:r>
              <a:t>GOOD SESSION FLOW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8160" y="1920240"/>
            <a:ext cx="3063240" cy="548639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50" b="0">
                <a:solidFill>
                  <a:srgbClr val="1A1A1A"/>
                </a:solidFill>
                <a:latin typeface="Aptos"/>
              </a:defRPr>
            </a:pPr>
            <a:r>
              <a:t>Warm up, ball control, passing game, finishing game, fun small-sided play.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63240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1">
                <a:solidFill>
                  <a:srgbClr val="1A1A1A"/>
                </a:solidFill>
                <a:latin typeface="Aptos"/>
              </a:defRPr>
            </a:pPr>
            <a:r>
              <a:t>Recommended use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474720"/>
            <a:ext cx="5120640" cy="192024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584448"/>
            <a:ext cx="484632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PRACTICAL NOTES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" y="3950208"/>
            <a:ext cx="4800600" cy="135331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Print individual activity slides for a session.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Duplicate activities are intentional where they suit more than one age level.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For older teams, raise intensity with time, scoring, pressure or decision constraints.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explanations under 30 seconds and restart quickly.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583680" y="2697480"/>
            <a:ext cx="4343400" cy="26974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755380" y="2697480"/>
            <a:ext cx="9144" cy="26974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710928" y="3290925"/>
            <a:ext cx="781812" cy="151058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536174" y="3857396"/>
            <a:ext cx="27432" cy="377647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0384155" y="3965295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8451342" y="3749497"/>
            <a:ext cx="608076" cy="593445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351776" y="3136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7786116" y="42153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8654796" y="3541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6" name="Oval 25"/>
          <p:cNvSpPr/>
          <p:nvPr/>
        </p:nvSpPr>
        <p:spPr>
          <a:xfrm>
            <a:off x="9176004" y="435025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27" name="Oval 26"/>
          <p:cNvSpPr/>
          <p:nvPr/>
        </p:nvSpPr>
        <p:spPr>
          <a:xfrm>
            <a:off x="9870948" y="394563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NUMBERS PASSING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Communication and scanning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are numbered in groups.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in number order while moving.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the next number before passing.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second ball for older groups.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Know next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Talk early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Keep spacing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Stationary circle.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movement and two balls.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Start with one ball only.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PASSING LADDER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LINES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 accuracy and quick feet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Two lines face each other.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and follow to opposite line.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Progress through chest, bounce and overhead only for older players.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target cone.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to chest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Follow pass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Ready hands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Short distance.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moving catch or defender.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queues short.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SHOOTING AND FINISHING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4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CLOSE RANGE 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NEAR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Balanced shooting base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shoot from close successful spots.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Focus on feet, reach and follow-through.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backboard where helpful.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back only after consistent makes.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Close enough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Feet set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Reach to target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lower target.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catch before shot.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crowding under rim.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CATCH STOP SHOOT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SHORT LANES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Catch in balance then shoot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 receives pass near basket.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Catch, jump stop and shoot.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Rebound own shot and pass to next.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passer and shooter.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Secure catch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first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Shoot balanced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Stationary catch.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movement before catch.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Shooter clears before next pass.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BACKBOARD CHALLENGE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7–8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NEAR BASKET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Aiming and backboard use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successful shooting spots.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score by hitting square or making basket.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teams or personal best.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spots gradually.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Aim small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Use legs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Follow through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Move closer.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Catch from partner before shot.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rebounds controlled.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SHOOTING STATIONS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10–12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STATIONS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Varied shooting reps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Set three stations: close form, catch-and-shoot, layup.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Small groups rotate every 3 minutes.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Each station has one cue.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Finish with favourite station.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cue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Quick rebound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Encourage teammates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two stations.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defender or scoring target.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long queues.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DEFENCE AND SMALL SIDED GAMES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1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END ZONE BASKETBALL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F47920"/>
          </a:solidFill>
          <a:ln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8–10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AREA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Passing, movement and teamwork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Teams score by passing to teammate in end zone.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contact and limited dribble based on level.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Restart quickly after score.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players frequently.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Get open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Pass to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Defend with feet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Allow carrying.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No dribble or add defender pressure.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Clear end zones and boundaries.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320040"/>
            <a:ext cx="7315200" cy="4572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Cubs Activity Index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8912" y="868680"/>
            <a:ext cx="36576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400" b="1">
                <a:solidFill>
                  <a:srgbClr val="F47920"/>
                </a:solidFill>
                <a:latin typeface="Aptos"/>
              </a:defRPr>
            </a:pPr>
            <a:r>
              <a:t>20 activities grouped by coaching category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Traffic Lights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Follow the Leader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Island Hopping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Boundary Quiz Game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5694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Stuck in the Mud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8072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Coach Says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0449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Loose Ball Recovery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2826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Warm Up Circuit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685031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BALL HANDLING AND DRIBBLING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9776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Ball Explorers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21538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Dribble Gates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45312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Sharks and Minnows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1325880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PASSING RECEIVING AND SPACING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5079" y="1618488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Partner Pass and Target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5079" y="1856232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Pass and Move Triangle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79" y="2093976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Numbers Passing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79" y="2331720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Passing Ladder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2734056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SHOOTING AND FINISHING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79" y="3026663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Close Range Form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55079" y="3264407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Catch Stop Shoot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55079" y="3502151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Backboard Challenge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55079" y="3739895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Shooting Stations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3640" y="4142231"/>
            <a:ext cx="50292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1">
                <a:solidFill>
                  <a:srgbClr val="F47920"/>
                </a:solidFill>
                <a:latin typeface="Aptos"/>
              </a:defRPr>
            </a:pPr>
            <a:r>
              <a:t>DEFENCE AND SMALL SIDED GAMES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5079" y="4434839"/>
            <a:ext cx="49377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0">
                <a:solidFill>
                  <a:srgbClr val="1A1A1A"/>
                </a:solidFill>
                <a:latin typeface="Aptos"/>
              </a:defRPr>
            </a:pPr>
            <a:r>
              <a:t>• End Zone Basketball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566928"/>
            <a:ext cx="5029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F47920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1417320"/>
            <a:ext cx="7315200" cy="7772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3800" b="1">
                <a:solidFill>
                  <a:srgbClr val="FFFFFF"/>
                </a:solidFill>
                <a:latin typeface="Georgia"/>
              </a:defRPr>
            </a:pPr>
            <a:r>
              <a:t>MOVEMENT AND WARM UPS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286000"/>
            <a:ext cx="54864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600" b="0">
                <a:solidFill>
                  <a:srgbClr val="68FF6A"/>
                </a:solidFill>
                <a:latin typeface="Aptos"/>
              </a:defRPr>
            </a:pPr>
            <a:r>
              <a:t>8 activities selected for this age level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58368" y="2880360"/>
            <a:ext cx="3291840" cy="502920"/>
          </a:xfrm>
          <a:prstGeom prst="rect">
            <a:avLst/>
          </a:prstGeom>
          <a:solidFill>
            <a:srgbClr val="F47920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8" y="3008376"/>
            <a:ext cx="292608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ctr">
              <a:defRPr sz="1000" b="1">
                <a:solidFill>
                  <a:srgbClr val="1A1A1A"/>
                </a:solidFill>
                <a:latin typeface="Aptos"/>
              </a:defRPr>
            </a:pPr>
            <a:r>
              <a:t>KEEP IT MOVING • COACH THE CUE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52360" y="914400"/>
            <a:ext cx="3657600" cy="452628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281160" y="914400"/>
            <a:ext cx="9144" cy="452628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0085832" y="1910181"/>
            <a:ext cx="658368" cy="2534716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0780776" y="2860700"/>
            <a:ext cx="27432" cy="633679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3041751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025128" y="2679649"/>
            <a:ext cx="512064" cy="995781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083296" y="17190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8449056" y="352958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9180576" y="2398014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9619488" y="375589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10204704" y="307695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TRAFFIC 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Listening, acceleration and stopping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Mark clear boundaries; players spread out facing the coach.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Call green to move, amber to slow, red to stop in balance.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skips, shuffles or backpedal commands.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a ball only when spacing is safe.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Eyes up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Find open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with balance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Control before speed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green and red only.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reverse, roundabout or named court lines.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Stop immediately if spacing becomes unsafe.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FOLLOW THE LEADER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Coordination and varied movement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Small groups travel behind a leader.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Leader changes movement every few steps.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leaders often so many players lead.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a ball for older groups.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Copy movement, not speed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Leave space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Change leaders quickly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walking and simple shapes.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dribble, pivots or reaction calls.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Keep leaders away from walls and doors.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ISLAND HOPPING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AREA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Safe movement and stopping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Create cone islands around the court.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between islands on command.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 whistle, land on an island and freeze.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Add ball carry, roll or dribble.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Soft knees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on two feet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Look before moving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larger islands.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Limit time or call a specific colour island.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403336" y="26746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403336" y="457657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569196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10268712" y="2852928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890504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14716" y="3625596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No diving for islands.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BOUNDARY QUIZ GAME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5–7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HALF COURT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Court language and movement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Coach names a line or area.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Players move there safely with a ball.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Ask quick questions: in, out, sideline, baseline.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Return to centre on whistle.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Know the court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Move safely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before the line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only two locations.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Add dribble and pivot before returning.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714232" y="383362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9374886" y="326898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880092" y="4160520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657332" y="353644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8092440" y="4576572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Avoid crowding at the same line.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64592"/>
            <a:ext cx="43891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SOUTH GALWAY STORMERS BASKETBALL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0" y="164592"/>
            <a:ext cx="3474720" cy="219456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900" b="1">
                <a:solidFill>
                  <a:srgbClr val="FFFFFF"/>
                </a:solidFill>
                <a:latin typeface="Aptos"/>
              </a:defRPr>
            </a:pPr>
            <a:r>
              <a:t>CUBS ACTIVITY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868680"/>
            <a:ext cx="6492240" cy="5029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2800" b="1">
                <a:solidFill>
                  <a:srgbClr val="1A1A1A"/>
                </a:solidFill>
                <a:latin typeface="Georgia"/>
              </a:defRPr>
            </a:pPr>
            <a:r>
              <a:t>STUCK IN THE MUD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38912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MOVEMENT AND WARM UPS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48840" y="1417320"/>
            <a:ext cx="1600200" cy="292608"/>
          </a:xfrm>
          <a:prstGeom prst="roundRect">
            <a:avLst/>
          </a:prstGeom>
          <a:solidFill>
            <a:srgbClr val="FFD700"/>
          </a:solidFill>
          <a:ln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6–8 MIN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58768" y="1417320"/>
            <a:ext cx="1600200" cy="292608"/>
          </a:xfrm>
          <a:prstGeom prst="roundRect">
            <a:avLst/>
          </a:prstGeom>
          <a:solidFill>
            <a:srgbClr val="68FF6A"/>
          </a:solidFill>
          <a:ln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" rIns="27432" tIns="18288" bIns="18288"/>
          <a:lstStyle/>
          <a:p>
            <a:pPr algn="ctr">
              <a:defRPr sz="900" b="1">
                <a:solidFill>
                  <a:srgbClr val="1A1A1A"/>
                </a:solidFill>
                <a:latin typeface="Aptos"/>
              </a:defRPr>
            </a:pPr>
            <a:r>
              <a:t>MARKED AREA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" y="1810512"/>
            <a:ext cx="658368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Primary focus: Tag, teamwork and safe stops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416052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2350008"/>
            <a:ext cx="388620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SETUP / HOW TO RUN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792" y="2715768"/>
            <a:ext cx="3840480" cy="240487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One or two taggers freeze players with a light tag.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Frozen players stand wide and call for help.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A teammate unfreezes them with a pass or safe dribble around.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Rotate taggers quickly.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0600" y="2240280"/>
            <a:ext cx="2697480" cy="14173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8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937760" y="2350008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COACHING CUES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65192" y="2715768"/>
            <a:ext cx="2377440" cy="850392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No contact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Look for teammates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Stop before helping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00600" y="3730752"/>
            <a:ext cx="2697480" cy="162763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FD7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37760" y="3840480"/>
            <a:ext cx="2423160" cy="32004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300" b="1">
                <a:solidFill>
                  <a:srgbClr val="1A1A1A"/>
                </a:solidFill>
                <a:latin typeface="Aptos"/>
              </a:defRPr>
            </a:pPr>
            <a:r>
              <a:t>ADJUST THE CHALLENGE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65192" y="4206240"/>
            <a:ext cx="2377440" cy="1060704"/>
          </a:xfrm>
          <a:prstGeom prst="rect">
            <a:avLst/>
          </a:prstGeom>
          <a:noFill/>
        </p:spPr>
        <p:txBody>
          <a:bodyPr wrap="square" lIns="18288" tIns="18288">
            <a:spAutoFit/>
          </a:bodyPr>
          <a:lstStyle/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Easier: Use walking tag.</a:t>
            </a:r>
          </a:p>
          <a:p>
            <a:pPr>
              <a:spcAft>
                <a:spcPts val="200"/>
              </a:spcAft>
              <a:defRPr sz="1200">
                <a:solidFill>
                  <a:srgbClr val="1A1A1A"/>
                </a:solidFill>
                <a:latin typeface="Aptos"/>
              </a:defRPr>
            </a:pPr>
            <a:r>
              <a:t>Harder: Require pass-and-catch to release.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18120" y="1892807"/>
            <a:ext cx="2743200" cy="27432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200" b="1">
                <a:solidFill>
                  <a:srgbClr val="1A1A1A"/>
                </a:solidFill>
                <a:latin typeface="Aptos"/>
              </a:defRPr>
            </a:pPr>
            <a:r>
              <a:t>ACTIVITY DIAGRAM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26679" y="2240280"/>
            <a:ext cx="3886200" cy="2971800"/>
          </a:xfrm>
          <a:prstGeom prst="rect">
            <a:avLst/>
          </a:prstGeom>
          <a:solidFill>
            <a:srgbClr val="F8F8F8"/>
          </a:solidFill>
          <a:ln w="1651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669780" y="2240280"/>
            <a:ext cx="9144" cy="2971800"/>
          </a:xfrm>
          <a:prstGeom prst="rect">
            <a:avLst/>
          </a:prstGeom>
          <a:solidFill>
            <a:srgbClr val="C8C8C8"/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10524744" y="2894076"/>
            <a:ext cx="699516" cy="1664208"/>
          </a:xfrm>
          <a:prstGeom prst="rect">
            <a:avLst/>
          </a:prstGeom>
          <a:noFill/>
          <a:ln w="1524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1263122" y="3518154"/>
            <a:ext cx="27432" cy="416052"/>
          </a:xfrm>
          <a:prstGeom prst="rect">
            <a:avLst/>
          </a:prstGeom>
          <a:solidFill>
            <a:srgbClr val="1A1A1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1127105" y="3637026"/>
            <a:ext cx="164592" cy="164592"/>
          </a:xfrm>
          <a:prstGeom prst="ellipse">
            <a:avLst/>
          </a:prstGeom>
          <a:noFill/>
          <a:ln w="16510">
            <a:solidFill>
              <a:srgbClr val="F479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9397746" y="3399282"/>
            <a:ext cx="544068" cy="653796"/>
          </a:xfrm>
          <a:prstGeom prst="ellipse">
            <a:avLst/>
          </a:prstGeom>
          <a:noFill/>
          <a:ln>
            <a:solidFill>
              <a:srgbClr val="D2D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325612" y="362559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1</a:t>
            </a:r>
          </a:p>
        </p:txBody>
      </p:sp>
      <p:sp>
        <p:nvSpPr>
          <p:cNvPr id="27" name="Oval 26"/>
          <p:cNvSpPr/>
          <p:nvPr/>
        </p:nvSpPr>
        <p:spPr>
          <a:xfrm>
            <a:off x="8986266" y="288264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2</a:t>
            </a:r>
          </a:p>
        </p:txBody>
      </p:sp>
      <p:sp>
        <p:nvSpPr>
          <p:cNvPr id="28" name="Oval 27"/>
          <p:cNvSpPr/>
          <p:nvPr/>
        </p:nvSpPr>
        <p:spPr>
          <a:xfrm>
            <a:off x="8986266" y="4279392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3</a:t>
            </a:r>
          </a:p>
        </p:txBody>
      </p:sp>
      <p:sp>
        <p:nvSpPr>
          <p:cNvPr id="29" name="Oval 28"/>
          <p:cNvSpPr/>
          <p:nvPr/>
        </p:nvSpPr>
        <p:spPr>
          <a:xfrm>
            <a:off x="9957816" y="3179826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4</a:t>
            </a:r>
          </a:p>
        </p:txBody>
      </p:sp>
      <p:sp>
        <p:nvSpPr>
          <p:cNvPr id="30" name="Oval 29"/>
          <p:cNvSpPr/>
          <p:nvPr/>
        </p:nvSpPr>
        <p:spPr>
          <a:xfrm>
            <a:off x="10346436" y="3982211"/>
            <a:ext cx="201168" cy="201168"/>
          </a:xfrm>
          <a:prstGeom prst="ellipse">
            <a:avLst/>
          </a:prstGeom>
          <a:solidFill>
            <a:srgbClr val="F47920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5</a:t>
            </a:r>
          </a:p>
        </p:txBody>
      </p:sp>
      <p:sp>
        <p:nvSpPr>
          <p:cNvPr id="31" name="Oval 30"/>
          <p:cNvSpPr/>
          <p:nvPr/>
        </p:nvSpPr>
        <p:spPr>
          <a:xfrm>
            <a:off x="7936992" y="2674620"/>
            <a:ext cx="201168" cy="201168"/>
          </a:xfrm>
          <a:prstGeom prst="ellipse">
            <a:avLst/>
          </a:prstGeom>
          <a:solidFill>
            <a:srgbClr val="68FF6A"/>
          </a:solidFill>
          <a:ln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tIns="0" bIns="0"/>
          <a:lstStyle/>
          <a:p>
            <a:pPr algn="ctr">
              <a:defRPr sz="800" b="1">
                <a:solidFill>
                  <a:srgbClr val="1A1A1A"/>
                </a:solidFill>
              </a:defRPr>
            </a:pPr>
            <a:r>
              <a:t>C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5504688"/>
            <a:ext cx="11155680" cy="566928"/>
          </a:xfrm>
          <a:prstGeom prst="roundRect">
            <a:avLst/>
          </a:prstGeom>
          <a:solidFill>
            <a:srgbClr val="1A1A1A"/>
          </a:solidFill>
          <a:ln w="15240">
            <a:solidFill>
              <a:srgbClr val="1A1A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5660136"/>
            <a:ext cx="11887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47920"/>
                </a:solidFill>
                <a:latin typeface="Aptos"/>
              </a:defRPr>
            </a:pPr>
            <a:r>
              <a:t>COACH'S EYES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37360" y="5641848"/>
            <a:ext cx="457200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Coach the one cue that matters most for this age group.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37960" y="5660136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900" b="1">
                <a:solidFill>
                  <a:srgbClr val="FFD700"/>
                </a:solidFill>
                <a:latin typeface="Aptos"/>
              </a:defRPr>
            </a:pPr>
            <a:r>
              <a:t>SAFETY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23760" y="5641848"/>
            <a:ext cx="4023360" cy="201168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1000" b="0">
                <a:solidFill>
                  <a:srgbClr val="FFFFFF"/>
                </a:solidFill>
                <a:latin typeface="Aptos"/>
              </a:defRPr>
            </a:pPr>
            <a:r>
              <a:t>Tag with hands only, no pushing.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0040" y="6473952"/>
            <a:ext cx="594360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>
              <a:defRPr sz="800" b="1">
                <a:solidFill>
                  <a:srgbClr val="6E6E6E"/>
                </a:solidFill>
                <a:latin typeface="Aptos"/>
              </a:defRPr>
            </a:pPr>
            <a:r>
              <a:t>SOUTH GALWAY STORMERS BASKETBALL • PRACTICE ACTIVITY LIBRARY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567160" y="6473952"/>
            <a:ext cx="274320" cy="22860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r">
              <a:defRPr sz="800" b="1">
                <a:solidFill>
                  <a:srgbClr val="6E6E6E"/>
                </a:solidFill>
                <a:latin typeface="Apto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