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A1A1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11480"/>
            <a:ext cx="457200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F47920"/>
                </a:solidFill>
                <a:latin typeface="Aptos"/>
              </a:defRPr>
            </a:pPr>
            <a:r>
              <a:t>SOUTH GALWAY STORMERS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1325880"/>
            <a:ext cx="7498079" cy="118872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4000" b="1">
                <a:solidFill>
                  <a:srgbClr val="FFFFFF"/>
                </a:solidFill>
                <a:latin typeface="Georgia"/>
              </a:defRPr>
            </a:pPr>
            <a:r>
              <a:t>ACADEMY ACTIVITY PACK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94360" y="2514600"/>
            <a:ext cx="7132320" cy="64008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800" b="0">
                <a:solidFill>
                  <a:srgbClr val="FFFFFF"/>
                </a:solidFill>
                <a:latin typeface="Aptos"/>
              </a:defRPr>
            </a:pPr>
            <a:r>
              <a:t>Activities for U10 / foundation players • skill, spacing and decisions</a:t>
            </a:r>
          </a:p>
        </p:txBody>
      </p:sp>
      <p:sp>
        <p:nvSpPr>
          <p:cNvPr id="5" name="Rectangle 4"/>
          <p:cNvSpPr/>
          <p:nvPr/>
        </p:nvSpPr>
        <p:spPr>
          <a:xfrm>
            <a:off x="594360" y="3657600"/>
            <a:ext cx="2926080" cy="502920"/>
          </a:xfrm>
          <a:prstGeom prst="rect">
            <a:avLst/>
          </a:prstGeom>
          <a:solidFill>
            <a:srgbClr val="F47920"/>
          </a:solidFill>
          <a:ln w="1524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777240" y="3776472"/>
            <a:ext cx="256032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 algn="ctr">
              <a:defRPr sz="1200" b="1">
                <a:solidFill>
                  <a:srgbClr val="1A1A1A"/>
                </a:solidFill>
                <a:latin typeface="Aptos"/>
              </a:defRPr>
            </a:pPr>
            <a:r>
              <a:t>PRINT • PRESENT • COURTSIDE</a:t>
            </a:r>
          </a:p>
        </p:txBody>
      </p:sp>
      <p:sp>
        <p:nvSpPr>
          <p:cNvPr id="7" name="Rectangle 6"/>
          <p:cNvSpPr/>
          <p:nvPr/>
        </p:nvSpPr>
        <p:spPr>
          <a:xfrm>
            <a:off x="7863840" y="731520"/>
            <a:ext cx="3566160" cy="5120640"/>
          </a:xfrm>
          <a:prstGeom prst="rect">
            <a:avLst/>
          </a:prstGeom>
          <a:solidFill>
            <a:srgbClr val="F8F8F8"/>
          </a:solidFill>
          <a:ln w="16510"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9646919" y="731520"/>
            <a:ext cx="9144" cy="5120640"/>
          </a:xfrm>
          <a:prstGeom prst="rect">
            <a:avLst/>
          </a:prstGeom>
          <a:solidFill>
            <a:srgbClr val="C8C8C8"/>
          </a:solidFill>
          <a:ln>
            <a:solidFill>
              <a:srgbClr val="C8C8C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10431475" y="1858060"/>
            <a:ext cx="641908" cy="2867558"/>
          </a:xfrm>
          <a:prstGeom prst="rect">
            <a:avLst/>
          </a:prstGeom>
          <a:noFill/>
          <a:ln w="1524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11109045" y="2933395"/>
            <a:ext cx="27432" cy="716889"/>
          </a:xfrm>
          <a:prstGeom prst="rect">
            <a:avLst/>
          </a:prstGeom>
          <a:solidFill>
            <a:srgbClr val="1A1A1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Oval 10"/>
          <p:cNvSpPr/>
          <p:nvPr/>
        </p:nvSpPr>
        <p:spPr>
          <a:xfrm>
            <a:off x="10984230" y="3138220"/>
            <a:ext cx="164592" cy="164592"/>
          </a:xfrm>
          <a:prstGeom prst="ellipse">
            <a:avLst/>
          </a:prstGeom>
          <a:noFill/>
          <a:ln w="1651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9397288" y="2728569"/>
            <a:ext cx="499262" cy="1126540"/>
          </a:xfrm>
          <a:prstGeom prst="ellipse">
            <a:avLst/>
          </a:prstGeom>
          <a:noFill/>
          <a:ln>
            <a:solidFill>
              <a:srgbClr val="D2D2D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Oval 12"/>
          <p:cNvSpPr/>
          <p:nvPr/>
        </p:nvSpPr>
        <p:spPr>
          <a:xfrm>
            <a:off x="8654796" y="1757476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1</a:t>
            </a:r>
          </a:p>
        </p:txBody>
      </p:sp>
      <p:sp>
        <p:nvSpPr>
          <p:cNvPr id="14" name="Oval 13"/>
          <p:cNvSpPr/>
          <p:nvPr/>
        </p:nvSpPr>
        <p:spPr>
          <a:xfrm>
            <a:off x="9047073" y="2935224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2</a:t>
            </a:r>
          </a:p>
        </p:txBody>
      </p:sp>
      <p:sp>
        <p:nvSpPr>
          <p:cNvPr id="15" name="Oval 14"/>
          <p:cNvSpPr/>
          <p:nvPr/>
        </p:nvSpPr>
        <p:spPr>
          <a:xfrm>
            <a:off x="9617659" y="2269540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3</a:t>
            </a:r>
          </a:p>
        </p:txBody>
      </p:sp>
      <p:sp>
        <p:nvSpPr>
          <p:cNvPr id="16" name="Oval 15"/>
          <p:cNvSpPr/>
          <p:nvPr/>
        </p:nvSpPr>
        <p:spPr>
          <a:xfrm>
            <a:off x="9974275" y="4010558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4</a:t>
            </a:r>
          </a:p>
        </p:txBody>
      </p:sp>
      <p:sp>
        <p:nvSpPr>
          <p:cNvPr id="17" name="Oval 16"/>
          <p:cNvSpPr/>
          <p:nvPr/>
        </p:nvSpPr>
        <p:spPr>
          <a:xfrm>
            <a:off x="10687507" y="3191256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5</a:t>
            </a:r>
          </a:p>
        </p:txBody>
      </p:sp>
      <p:sp>
        <p:nvSpPr>
          <p:cNvPr id="18" name="Oval 17"/>
          <p:cNvSpPr/>
          <p:nvPr/>
        </p:nvSpPr>
        <p:spPr>
          <a:xfrm>
            <a:off x="8191195" y="4983479"/>
            <a:ext cx="201168" cy="201168"/>
          </a:xfrm>
          <a:prstGeom prst="ellipse">
            <a:avLst/>
          </a:prstGeom>
          <a:solidFill>
            <a:srgbClr val="68FF6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C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94360" y="6035040"/>
            <a:ext cx="502920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000" b="0">
                <a:solidFill>
                  <a:srgbClr val="FFFFFF"/>
                </a:solidFill>
                <a:latin typeface="Aptos"/>
              </a:defRPr>
            </a:pPr>
            <a:r>
              <a:t>Version 1 • Filename contains no underscores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1A1A1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20040" y="164592"/>
            <a:ext cx="4389120" cy="219456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47920"/>
                </a:solidFill>
                <a:latin typeface="Aptos"/>
              </a:defRPr>
            </a:pPr>
            <a:r>
              <a:t>SOUTH GALWAY STORMERS BASKETBALL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0" y="164592"/>
            <a:ext cx="3474720" cy="219456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 algn="r">
              <a:defRPr sz="900" b="1">
                <a:solidFill>
                  <a:srgbClr val="FFFFFF"/>
                </a:solidFill>
                <a:latin typeface="Aptos"/>
              </a:defRPr>
            </a:pPr>
            <a:r>
              <a:t>ACADEMY ACTIVITY PACK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11480" y="868680"/>
            <a:ext cx="6492240" cy="50292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2800" b="1">
                <a:solidFill>
                  <a:srgbClr val="1A1A1A"/>
                </a:solidFill>
                <a:latin typeface="Georgia"/>
              </a:defRPr>
            </a:pPr>
            <a:r>
              <a:t>STUCK IN THE MUD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38912" y="1417320"/>
            <a:ext cx="1600200" cy="292608"/>
          </a:xfrm>
          <a:prstGeom prst="roundRect">
            <a:avLst/>
          </a:prstGeom>
          <a:solidFill>
            <a:srgbClr val="68FF6A"/>
          </a:solidFill>
          <a:ln>
            <a:solidFill>
              <a:srgbClr val="68FF6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MOVEMENT AND WARM UPS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148840" y="1417320"/>
            <a:ext cx="1600200" cy="292608"/>
          </a:xfrm>
          <a:prstGeom prst="roundRect">
            <a:avLst/>
          </a:prstGeom>
          <a:solidFill>
            <a:srgbClr val="FFD700"/>
          </a:solidFill>
          <a:ln>
            <a:solidFill>
              <a:srgbClr val="FFD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6–8 MIN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858768" y="1417320"/>
            <a:ext cx="1600200" cy="292608"/>
          </a:xfrm>
          <a:prstGeom prst="roundRect">
            <a:avLst/>
          </a:prstGeom>
          <a:solidFill>
            <a:srgbClr val="68FF6A"/>
          </a:solidFill>
          <a:ln>
            <a:solidFill>
              <a:srgbClr val="68FF6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MARKED AREA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75488" y="1810512"/>
            <a:ext cx="658368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Primary focus: Tag, teamwork and safe stops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57200" y="2240280"/>
            <a:ext cx="4160520" cy="297180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94360" y="2350008"/>
            <a:ext cx="388620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SETUP / HOW TO RUN IT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21792" y="2715768"/>
            <a:ext cx="3840480" cy="2404872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One or two taggers freeze players with a light tag.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Frozen players stand wide and call for help.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A teammate unfreezes them with a pass or safe dribble around.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Rotate taggers quickly.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800600" y="2240280"/>
            <a:ext cx="2697480" cy="141732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68FF6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4937760" y="2350008"/>
            <a:ext cx="242316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COACHING CUES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965192" y="2715768"/>
            <a:ext cx="2377440" cy="850392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No contact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Look for teammates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Stop before helping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800600" y="3730752"/>
            <a:ext cx="2697480" cy="1627632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FFD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4937760" y="3840480"/>
            <a:ext cx="242316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ADJUST THE CHALLENGE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965192" y="4206240"/>
            <a:ext cx="2377440" cy="1060704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Easier: Use walking tag.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Harder: Require pass-and-catch to release.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818120" y="1892807"/>
            <a:ext cx="2743200" cy="27432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200" b="1">
                <a:solidFill>
                  <a:srgbClr val="1A1A1A"/>
                </a:solidFill>
                <a:latin typeface="Aptos"/>
              </a:defRPr>
            </a:pPr>
            <a:r>
              <a:t>ACTIVITY DIAGRAM</a:t>
            </a:r>
          </a:p>
        </p:txBody>
      </p:sp>
      <p:sp>
        <p:nvSpPr>
          <p:cNvPr id="20" name="Rectangle 19"/>
          <p:cNvSpPr/>
          <p:nvPr/>
        </p:nvSpPr>
        <p:spPr>
          <a:xfrm>
            <a:off x="7726679" y="2240280"/>
            <a:ext cx="3886200" cy="2971800"/>
          </a:xfrm>
          <a:prstGeom prst="rect">
            <a:avLst/>
          </a:prstGeom>
          <a:solidFill>
            <a:srgbClr val="F8F8F8"/>
          </a:solidFill>
          <a:ln w="16510"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9669780" y="2240280"/>
            <a:ext cx="9144" cy="2971800"/>
          </a:xfrm>
          <a:prstGeom prst="rect">
            <a:avLst/>
          </a:prstGeom>
          <a:solidFill>
            <a:srgbClr val="C8C8C8"/>
          </a:solidFill>
          <a:ln>
            <a:solidFill>
              <a:srgbClr val="C8C8C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10524744" y="2894076"/>
            <a:ext cx="699516" cy="1664208"/>
          </a:xfrm>
          <a:prstGeom prst="rect">
            <a:avLst/>
          </a:prstGeom>
          <a:noFill/>
          <a:ln w="1524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11263122" y="3518154"/>
            <a:ext cx="27432" cy="416052"/>
          </a:xfrm>
          <a:prstGeom prst="rect">
            <a:avLst/>
          </a:prstGeom>
          <a:solidFill>
            <a:srgbClr val="1A1A1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11127105" y="3637026"/>
            <a:ext cx="164592" cy="164592"/>
          </a:xfrm>
          <a:prstGeom prst="ellipse">
            <a:avLst/>
          </a:prstGeom>
          <a:noFill/>
          <a:ln w="1651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Oval 24"/>
          <p:cNvSpPr/>
          <p:nvPr/>
        </p:nvSpPr>
        <p:spPr>
          <a:xfrm>
            <a:off x="9397746" y="3399282"/>
            <a:ext cx="544068" cy="653796"/>
          </a:xfrm>
          <a:prstGeom prst="ellipse">
            <a:avLst/>
          </a:prstGeom>
          <a:noFill/>
          <a:ln>
            <a:solidFill>
              <a:srgbClr val="D2D2D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Oval 25"/>
          <p:cNvSpPr/>
          <p:nvPr/>
        </p:nvSpPr>
        <p:spPr>
          <a:xfrm>
            <a:off x="8403336" y="2674620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1</a:t>
            </a:r>
          </a:p>
        </p:txBody>
      </p:sp>
      <p:sp>
        <p:nvSpPr>
          <p:cNvPr id="27" name="Oval 26"/>
          <p:cNvSpPr/>
          <p:nvPr/>
        </p:nvSpPr>
        <p:spPr>
          <a:xfrm>
            <a:off x="8403336" y="4576572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2</a:t>
            </a:r>
          </a:p>
        </p:txBody>
      </p:sp>
      <p:sp>
        <p:nvSpPr>
          <p:cNvPr id="28" name="Oval 27"/>
          <p:cNvSpPr/>
          <p:nvPr/>
        </p:nvSpPr>
        <p:spPr>
          <a:xfrm>
            <a:off x="9569196" y="3625596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3</a:t>
            </a:r>
          </a:p>
        </p:txBody>
      </p:sp>
      <p:sp>
        <p:nvSpPr>
          <p:cNvPr id="29" name="Oval 28"/>
          <p:cNvSpPr/>
          <p:nvPr/>
        </p:nvSpPr>
        <p:spPr>
          <a:xfrm>
            <a:off x="10268712" y="2852928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4</a:t>
            </a:r>
          </a:p>
        </p:txBody>
      </p:sp>
      <p:sp>
        <p:nvSpPr>
          <p:cNvPr id="30" name="Oval 29"/>
          <p:cNvSpPr/>
          <p:nvPr/>
        </p:nvSpPr>
        <p:spPr>
          <a:xfrm>
            <a:off x="10890504" y="3625596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5</a:t>
            </a:r>
          </a:p>
        </p:txBody>
      </p:sp>
      <p:sp>
        <p:nvSpPr>
          <p:cNvPr id="31" name="Oval 30"/>
          <p:cNvSpPr/>
          <p:nvPr/>
        </p:nvSpPr>
        <p:spPr>
          <a:xfrm>
            <a:off x="8014716" y="3625596"/>
            <a:ext cx="201168" cy="201168"/>
          </a:xfrm>
          <a:prstGeom prst="ellipse">
            <a:avLst/>
          </a:prstGeom>
          <a:solidFill>
            <a:srgbClr val="68FF6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C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457200" y="5504688"/>
            <a:ext cx="11155680" cy="566928"/>
          </a:xfrm>
          <a:prstGeom prst="roundRect">
            <a:avLst/>
          </a:prstGeom>
          <a:solidFill>
            <a:srgbClr val="1A1A1A"/>
          </a:solidFill>
          <a:ln w="15240"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658368" y="5660136"/>
            <a:ext cx="1188720" cy="18288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47920"/>
                </a:solidFill>
                <a:latin typeface="Aptos"/>
              </a:defRPr>
            </a:pPr>
            <a:r>
              <a:t>COACH'S EYES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737360" y="5641848"/>
            <a:ext cx="457200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000" b="0">
                <a:solidFill>
                  <a:srgbClr val="FFFFFF"/>
                </a:solidFill>
                <a:latin typeface="Aptos"/>
              </a:defRPr>
            </a:pPr>
            <a:r>
              <a:t>Coach the one cue that matters most for this age group.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537960" y="5660136"/>
            <a:ext cx="731520" cy="18288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FD700"/>
                </a:solidFill>
                <a:latin typeface="Aptos"/>
              </a:defRPr>
            </a:pPr>
            <a:r>
              <a:t>SAFETY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223760" y="5641848"/>
            <a:ext cx="402336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000" b="0">
                <a:solidFill>
                  <a:srgbClr val="FFFFFF"/>
                </a:solidFill>
                <a:latin typeface="Aptos"/>
              </a:defRPr>
            </a:pPr>
            <a:r>
              <a:t>Tag with hands only, no pushing.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320040" y="6473952"/>
            <a:ext cx="594360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800" b="1">
                <a:solidFill>
                  <a:srgbClr val="6E6E6E"/>
                </a:solidFill>
                <a:latin typeface="Aptos"/>
              </a:defRPr>
            </a:pPr>
            <a:r>
              <a:t>SOUTH GALWAY STORMERS BASKETBALL • PRACTICE ACTIVITY LIBRARY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1567160" y="6473952"/>
            <a:ext cx="27432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 algn="r">
              <a:defRPr sz="800" b="1">
                <a:solidFill>
                  <a:srgbClr val="6E6E6E"/>
                </a:solidFill>
                <a:latin typeface="Aptos"/>
              </a:defRPr>
            </a:pPr>
            <a:r>
              <a:t>10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1A1A1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20040" y="164592"/>
            <a:ext cx="4389120" cy="219456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47920"/>
                </a:solidFill>
                <a:latin typeface="Aptos"/>
              </a:defRPr>
            </a:pPr>
            <a:r>
              <a:t>SOUTH GALWAY STORMERS BASKETBALL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0" y="164592"/>
            <a:ext cx="3474720" cy="219456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 algn="r">
              <a:defRPr sz="900" b="1">
                <a:solidFill>
                  <a:srgbClr val="FFFFFF"/>
                </a:solidFill>
                <a:latin typeface="Aptos"/>
              </a:defRPr>
            </a:pPr>
            <a:r>
              <a:t>ACADEMY ACTIVITY PACK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11480" y="868680"/>
            <a:ext cx="6492240" cy="50292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2800" b="1">
                <a:solidFill>
                  <a:srgbClr val="1A1A1A"/>
                </a:solidFill>
                <a:latin typeface="Georgia"/>
              </a:defRPr>
            </a:pPr>
            <a:r>
              <a:t>FOOTWORK SQUARES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38912" y="1417320"/>
            <a:ext cx="1600200" cy="292608"/>
          </a:xfrm>
          <a:prstGeom prst="roundRect">
            <a:avLst/>
          </a:prstGeom>
          <a:solidFill>
            <a:srgbClr val="68FF6A"/>
          </a:solidFill>
          <a:ln>
            <a:solidFill>
              <a:srgbClr val="68FF6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MOVEMENT AND WARM UPS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148840" y="1417320"/>
            <a:ext cx="1600200" cy="292608"/>
          </a:xfrm>
          <a:prstGeom prst="roundRect">
            <a:avLst/>
          </a:prstGeom>
          <a:solidFill>
            <a:srgbClr val="FFD700"/>
          </a:solidFill>
          <a:ln>
            <a:solidFill>
              <a:srgbClr val="FFD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6–8 MIN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858768" y="1417320"/>
            <a:ext cx="1600200" cy="292608"/>
          </a:xfrm>
          <a:prstGeom prst="roundRect">
            <a:avLst/>
          </a:prstGeom>
          <a:solidFill>
            <a:srgbClr val="68FF6A"/>
          </a:solidFill>
          <a:ln>
            <a:solidFill>
              <a:srgbClr val="68FF6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CONE SQUARES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75488" y="1810512"/>
            <a:ext cx="658368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Primary focus: Stance, foot speed and control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57200" y="2240280"/>
            <a:ext cx="4160520" cy="297180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94360" y="2350008"/>
            <a:ext cx="388620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SETUP / HOW TO RUN IT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21792" y="2715768"/>
            <a:ext cx="3840480" cy="2404872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Set small cone squares.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Players move forward, side, back, side around square.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Add jump stop at each corner.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Progress to ball protection.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800600" y="2240280"/>
            <a:ext cx="2697480" cy="141732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68FF6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4937760" y="2350008"/>
            <a:ext cx="242316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COACHING CUES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965192" y="2715768"/>
            <a:ext cx="2377440" cy="850392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Low base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Quiet feet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Balance before speed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800600" y="3730752"/>
            <a:ext cx="2697480" cy="1627632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FFD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4937760" y="3840480"/>
            <a:ext cx="242316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ADJUST THE CHALLENGE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965192" y="4206240"/>
            <a:ext cx="2377440" cy="1060704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Easier: Use larger squares.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Harder: Add pivot or defender shadow.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818120" y="1892807"/>
            <a:ext cx="2743200" cy="27432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200" b="1">
                <a:solidFill>
                  <a:srgbClr val="1A1A1A"/>
                </a:solidFill>
                <a:latin typeface="Aptos"/>
              </a:defRPr>
            </a:pPr>
            <a:r>
              <a:t>ACTIVITY DIAGRAM</a:t>
            </a:r>
          </a:p>
        </p:txBody>
      </p:sp>
      <p:sp>
        <p:nvSpPr>
          <p:cNvPr id="20" name="Rectangle 19"/>
          <p:cNvSpPr/>
          <p:nvPr/>
        </p:nvSpPr>
        <p:spPr>
          <a:xfrm>
            <a:off x="7726679" y="2240280"/>
            <a:ext cx="3886200" cy="2971800"/>
          </a:xfrm>
          <a:prstGeom prst="rect">
            <a:avLst/>
          </a:prstGeom>
          <a:solidFill>
            <a:srgbClr val="F8F8F8"/>
          </a:solidFill>
          <a:ln w="16510"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9669780" y="2240280"/>
            <a:ext cx="9144" cy="2971800"/>
          </a:xfrm>
          <a:prstGeom prst="rect">
            <a:avLst/>
          </a:prstGeom>
          <a:solidFill>
            <a:srgbClr val="C8C8C8"/>
          </a:solidFill>
          <a:ln>
            <a:solidFill>
              <a:srgbClr val="C8C8C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10524744" y="2894076"/>
            <a:ext cx="699516" cy="1664208"/>
          </a:xfrm>
          <a:prstGeom prst="rect">
            <a:avLst/>
          </a:prstGeom>
          <a:noFill/>
          <a:ln w="1524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11263122" y="3518154"/>
            <a:ext cx="27432" cy="416052"/>
          </a:xfrm>
          <a:prstGeom prst="rect">
            <a:avLst/>
          </a:prstGeom>
          <a:solidFill>
            <a:srgbClr val="1A1A1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11127105" y="3637026"/>
            <a:ext cx="164592" cy="164592"/>
          </a:xfrm>
          <a:prstGeom prst="ellipse">
            <a:avLst/>
          </a:prstGeom>
          <a:noFill/>
          <a:ln w="1651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Oval 24"/>
          <p:cNvSpPr/>
          <p:nvPr/>
        </p:nvSpPr>
        <p:spPr>
          <a:xfrm>
            <a:off x="9397746" y="3399282"/>
            <a:ext cx="544068" cy="653796"/>
          </a:xfrm>
          <a:prstGeom prst="ellipse">
            <a:avLst/>
          </a:prstGeom>
          <a:noFill/>
          <a:ln>
            <a:solidFill>
              <a:srgbClr val="D2D2D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Oval 25"/>
          <p:cNvSpPr/>
          <p:nvPr/>
        </p:nvSpPr>
        <p:spPr>
          <a:xfrm>
            <a:off x="8325612" y="2882646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1</a:t>
            </a:r>
          </a:p>
        </p:txBody>
      </p:sp>
      <p:sp>
        <p:nvSpPr>
          <p:cNvPr id="27" name="Oval 26"/>
          <p:cNvSpPr/>
          <p:nvPr/>
        </p:nvSpPr>
        <p:spPr>
          <a:xfrm>
            <a:off x="8714232" y="3833622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2</a:t>
            </a:r>
          </a:p>
        </p:txBody>
      </p:sp>
      <p:sp>
        <p:nvSpPr>
          <p:cNvPr id="28" name="Oval 27"/>
          <p:cNvSpPr/>
          <p:nvPr/>
        </p:nvSpPr>
        <p:spPr>
          <a:xfrm>
            <a:off x="9374886" y="3268980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3</a:t>
            </a:r>
          </a:p>
        </p:txBody>
      </p:sp>
      <p:sp>
        <p:nvSpPr>
          <p:cNvPr id="29" name="Oval 28"/>
          <p:cNvSpPr/>
          <p:nvPr/>
        </p:nvSpPr>
        <p:spPr>
          <a:xfrm>
            <a:off x="9880092" y="4160520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4</a:t>
            </a:r>
          </a:p>
        </p:txBody>
      </p:sp>
      <p:sp>
        <p:nvSpPr>
          <p:cNvPr id="30" name="Oval 29"/>
          <p:cNvSpPr/>
          <p:nvPr/>
        </p:nvSpPr>
        <p:spPr>
          <a:xfrm>
            <a:off x="10657332" y="3536442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5</a:t>
            </a:r>
          </a:p>
        </p:txBody>
      </p:sp>
      <p:sp>
        <p:nvSpPr>
          <p:cNvPr id="31" name="Oval 30"/>
          <p:cNvSpPr/>
          <p:nvPr/>
        </p:nvSpPr>
        <p:spPr>
          <a:xfrm>
            <a:off x="8092440" y="4576572"/>
            <a:ext cx="201168" cy="201168"/>
          </a:xfrm>
          <a:prstGeom prst="ellipse">
            <a:avLst/>
          </a:prstGeom>
          <a:solidFill>
            <a:srgbClr val="68FF6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C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457200" y="5504688"/>
            <a:ext cx="11155680" cy="566928"/>
          </a:xfrm>
          <a:prstGeom prst="roundRect">
            <a:avLst/>
          </a:prstGeom>
          <a:solidFill>
            <a:srgbClr val="1A1A1A"/>
          </a:solidFill>
          <a:ln w="15240"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658368" y="5660136"/>
            <a:ext cx="1188720" cy="18288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47920"/>
                </a:solidFill>
                <a:latin typeface="Aptos"/>
              </a:defRPr>
            </a:pPr>
            <a:r>
              <a:t>COACH'S EYES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737360" y="5641848"/>
            <a:ext cx="457200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000" b="0">
                <a:solidFill>
                  <a:srgbClr val="FFFFFF"/>
                </a:solidFill>
                <a:latin typeface="Aptos"/>
              </a:defRPr>
            </a:pPr>
            <a:r>
              <a:t>Coach the one cue that matters most for this age group.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537960" y="5660136"/>
            <a:ext cx="731520" cy="18288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FD700"/>
                </a:solidFill>
                <a:latin typeface="Aptos"/>
              </a:defRPr>
            </a:pPr>
            <a:r>
              <a:t>SAFETY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223760" y="5641848"/>
            <a:ext cx="402336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000" b="0">
                <a:solidFill>
                  <a:srgbClr val="FFFFFF"/>
                </a:solidFill>
                <a:latin typeface="Aptos"/>
              </a:defRPr>
            </a:pPr>
            <a:r>
              <a:t>Avoid slippery areas.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320040" y="6473952"/>
            <a:ext cx="594360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800" b="1">
                <a:solidFill>
                  <a:srgbClr val="6E6E6E"/>
                </a:solidFill>
                <a:latin typeface="Aptos"/>
              </a:defRPr>
            </a:pPr>
            <a:r>
              <a:t>SOUTH GALWAY STORMERS BASKETBALL • PRACTICE ACTIVITY LIBRARY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1567160" y="6473952"/>
            <a:ext cx="27432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 algn="r">
              <a:defRPr sz="800" b="1">
                <a:solidFill>
                  <a:srgbClr val="6E6E6E"/>
                </a:solidFill>
                <a:latin typeface="Aptos"/>
              </a:defRPr>
            </a:pPr>
            <a:r>
              <a:t>11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1A1A1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20040" y="164592"/>
            <a:ext cx="4389120" cy="219456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47920"/>
                </a:solidFill>
                <a:latin typeface="Aptos"/>
              </a:defRPr>
            </a:pPr>
            <a:r>
              <a:t>SOUTH GALWAY STORMERS BASKETBALL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0" y="164592"/>
            <a:ext cx="3474720" cy="219456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 algn="r">
              <a:defRPr sz="900" b="1">
                <a:solidFill>
                  <a:srgbClr val="FFFFFF"/>
                </a:solidFill>
                <a:latin typeface="Aptos"/>
              </a:defRPr>
            </a:pPr>
            <a:r>
              <a:t>ACADEMY ACTIVITY PACK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11480" y="868680"/>
            <a:ext cx="6492240" cy="50292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2800" b="1">
                <a:solidFill>
                  <a:srgbClr val="1A1A1A"/>
                </a:solidFill>
                <a:latin typeface="Georgia"/>
              </a:defRPr>
            </a:pPr>
            <a:r>
              <a:t>LOOSE BALL RECOVERY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38912" y="1417320"/>
            <a:ext cx="1600200" cy="292608"/>
          </a:xfrm>
          <a:prstGeom prst="roundRect">
            <a:avLst/>
          </a:prstGeom>
          <a:solidFill>
            <a:srgbClr val="68FF6A"/>
          </a:solidFill>
          <a:ln>
            <a:solidFill>
              <a:srgbClr val="68FF6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MOVEMENT AND WARM UPS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148840" y="1417320"/>
            <a:ext cx="1600200" cy="292608"/>
          </a:xfrm>
          <a:prstGeom prst="roundRect">
            <a:avLst/>
          </a:prstGeom>
          <a:solidFill>
            <a:srgbClr val="FFD700"/>
          </a:solidFill>
          <a:ln>
            <a:solidFill>
              <a:srgbClr val="FFD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5–8 MIN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858768" y="1417320"/>
            <a:ext cx="1600200" cy="292608"/>
          </a:xfrm>
          <a:prstGeom prst="roundRect">
            <a:avLst/>
          </a:prstGeom>
          <a:solidFill>
            <a:srgbClr val="68FF6A"/>
          </a:solidFill>
          <a:ln>
            <a:solidFill>
              <a:srgbClr val="68FF6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HALF COURT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75488" y="1810512"/>
            <a:ext cx="658368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Primary focus: Recovery and next-play response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57200" y="2240280"/>
            <a:ext cx="4160520" cy="297180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94360" y="2350008"/>
            <a:ext cx="388620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SETUP / HOW TO RUN IT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21792" y="2715768"/>
            <a:ext cx="3840480" cy="2404872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Coach rolls loose balls into space.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Players recover safely, secure and return.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Add a pass to coach or teammate.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Praise calm recovery, not speed only.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800600" y="2240280"/>
            <a:ext cx="2697480" cy="141732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68FF6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4937760" y="2350008"/>
            <a:ext cx="242316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COACHING CUES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965192" y="2715768"/>
            <a:ext cx="2377440" cy="850392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Bend knees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Two hands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Look up after recovery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800600" y="3730752"/>
            <a:ext cx="2697480" cy="1627632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FFD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4937760" y="3840480"/>
            <a:ext cx="242316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ADJUST THE CHALLENGE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965192" y="4206240"/>
            <a:ext cx="2377440" cy="1060704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Easier: Roll closer.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Harder: Add live race with staggered starts.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818120" y="1892807"/>
            <a:ext cx="2743200" cy="27432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200" b="1">
                <a:solidFill>
                  <a:srgbClr val="1A1A1A"/>
                </a:solidFill>
                <a:latin typeface="Aptos"/>
              </a:defRPr>
            </a:pPr>
            <a:r>
              <a:t>ACTIVITY DIAGRAM</a:t>
            </a:r>
          </a:p>
        </p:txBody>
      </p:sp>
      <p:sp>
        <p:nvSpPr>
          <p:cNvPr id="20" name="Rectangle 19"/>
          <p:cNvSpPr/>
          <p:nvPr/>
        </p:nvSpPr>
        <p:spPr>
          <a:xfrm>
            <a:off x="7726679" y="2240280"/>
            <a:ext cx="3886200" cy="2971800"/>
          </a:xfrm>
          <a:prstGeom prst="rect">
            <a:avLst/>
          </a:prstGeom>
          <a:solidFill>
            <a:srgbClr val="F8F8F8"/>
          </a:solidFill>
          <a:ln w="16510"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9669780" y="2240280"/>
            <a:ext cx="9144" cy="2971800"/>
          </a:xfrm>
          <a:prstGeom prst="rect">
            <a:avLst/>
          </a:prstGeom>
          <a:solidFill>
            <a:srgbClr val="C8C8C8"/>
          </a:solidFill>
          <a:ln>
            <a:solidFill>
              <a:srgbClr val="C8C8C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10524744" y="2894076"/>
            <a:ext cx="699516" cy="1664208"/>
          </a:xfrm>
          <a:prstGeom prst="rect">
            <a:avLst/>
          </a:prstGeom>
          <a:noFill/>
          <a:ln w="1524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11263122" y="3518154"/>
            <a:ext cx="27432" cy="416052"/>
          </a:xfrm>
          <a:prstGeom prst="rect">
            <a:avLst/>
          </a:prstGeom>
          <a:solidFill>
            <a:srgbClr val="1A1A1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11127105" y="3637026"/>
            <a:ext cx="164592" cy="164592"/>
          </a:xfrm>
          <a:prstGeom prst="ellipse">
            <a:avLst/>
          </a:prstGeom>
          <a:noFill/>
          <a:ln w="1651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Oval 24"/>
          <p:cNvSpPr/>
          <p:nvPr/>
        </p:nvSpPr>
        <p:spPr>
          <a:xfrm>
            <a:off x="9397746" y="3399282"/>
            <a:ext cx="544068" cy="653796"/>
          </a:xfrm>
          <a:prstGeom prst="ellipse">
            <a:avLst/>
          </a:prstGeom>
          <a:noFill/>
          <a:ln>
            <a:solidFill>
              <a:srgbClr val="D2D2D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Oval 25"/>
          <p:cNvSpPr/>
          <p:nvPr/>
        </p:nvSpPr>
        <p:spPr>
          <a:xfrm>
            <a:off x="8325612" y="3625596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1</a:t>
            </a:r>
          </a:p>
        </p:txBody>
      </p:sp>
      <p:sp>
        <p:nvSpPr>
          <p:cNvPr id="27" name="Oval 26"/>
          <p:cNvSpPr/>
          <p:nvPr/>
        </p:nvSpPr>
        <p:spPr>
          <a:xfrm>
            <a:off x="8986266" y="2882646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2</a:t>
            </a:r>
          </a:p>
        </p:txBody>
      </p:sp>
      <p:sp>
        <p:nvSpPr>
          <p:cNvPr id="28" name="Oval 27"/>
          <p:cNvSpPr/>
          <p:nvPr/>
        </p:nvSpPr>
        <p:spPr>
          <a:xfrm>
            <a:off x="8986266" y="4279392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3</a:t>
            </a:r>
          </a:p>
        </p:txBody>
      </p:sp>
      <p:sp>
        <p:nvSpPr>
          <p:cNvPr id="29" name="Oval 28"/>
          <p:cNvSpPr/>
          <p:nvPr/>
        </p:nvSpPr>
        <p:spPr>
          <a:xfrm>
            <a:off x="9957816" y="3179826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4</a:t>
            </a:r>
          </a:p>
        </p:txBody>
      </p:sp>
      <p:sp>
        <p:nvSpPr>
          <p:cNvPr id="30" name="Oval 29"/>
          <p:cNvSpPr/>
          <p:nvPr/>
        </p:nvSpPr>
        <p:spPr>
          <a:xfrm>
            <a:off x="10346436" y="3982211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5</a:t>
            </a:r>
          </a:p>
        </p:txBody>
      </p:sp>
      <p:sp>
        <p:nvSpPr>
          <p:cNvPr id="31" name="Oval 30"/>
          <p:cNvSpPr/>
          <p:nvPr/>
        </p:nvSpPr>
        <p:spPr>
          <a:xfrm>
            <a:off x="7936992" y="2674620"/>
            <a:ext cx="201168" cy="201168"/>
          </a:xfrm>
          <a:prstGeom prst="ellipse">
            <a:avLst/>
          </a:prstGeom>
          <a:solidFill>
            <a:srgbClr val="68FF6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C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457200" y="5504688"/>
            <a:ext cx="11155680" cy="566928"/>
          </a:xfrm>
          <a:prstGeom prst="roundRect">
            <a:avLst/>
          </a:prstGeom>
          <a:solidFill>
            <a:srgbClr val="1A1A1A"/>
          </a:solidFill>
          <a:ln w="15240"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658368" y="5660136"/>
            <a:ext cx="1188720" cy="18288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47920"/>
                </a:solidFill>
                <a:latin typeface="Aptos"/>
              </a:defRPr>
            </a:pPr>
            <a:r>
              <a:t>COACH'S EYES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737360" y="5641848"/>
            <a:ext cx="457200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000" b="0">
                <a:solidFill>
                  <a:srgbClr val="FFFFFF"/>
                </a:solidFill>
                <a:latin typeface="Aptos"/>
              </a:defRPr>
            </a:pPr>
            <a:r>
              <a:t>Coach the one cue that matters most for this age group.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537960" y="5660136"/>
            <a:ext cx="731520" cy="18288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FD700"/>
                </a:solidFill>
                <a:latin typeface="Aptos"/>
              </a:defRPr>
            </a:pPr>
            <a:r>
              <a:t>SAFETY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223760" y="5641848"/>
            <a:ext cx="402336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000" b="0">
                <a:solidFill>
                  <a:srgbClr val="FFFFFF"/>
                </a:solidFill>
                <a:latin typeface="Aptos"/>
              </a:defRPr>
            </a:pPr>
            <a:r>
              <a:t>No diving or collisions.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320040" y="6473952"/>
            <a:ext cx="594360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800" b="1">
                <a:solidFill>
                  <a:srgbClr val="6E6E6E"/>
                </a:solidFill>
                <a:latin typeface="Aptos"/>
              </a:defRPr>
            </a:pPr>
            <a:r>
              <a:t>SOUTH GALWAY STORMERS BASKETBALL • PRACTICE ACTIVITY LIBRARY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1567160" y="6473952"/>
            <a:ext cx="27432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 algn="r">
              <a:defRPr sz="800" b="1">
                <a:solidFill>
                  <a:srgbClr val="6E6E6E"/>
                </a:solidFill>
                <a:latin typeface="Aptos"/>
              </a:defRPr>
            </a:pPr>
            <a:r>
              <a:t>12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1A1A1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20040" y="164592"/>
            <a:ext cx="4389120" cy="219456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47920"/>
                </a:solidFill>
                <a:latin typeface="Aptos"/>
              </a:defRPr>
            </a:pPr>
            <a:r>
              <a:t>SOUTH GALWAY STORMERS BASKETBALL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0" y="164592"/>
            <a:ext cx="3474720" cy="219456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 algn="r">
              <a:defRPr sz="900" b="1">
                <a:solidFill>
                  <a:srgbClr val="FFFFFF"/>
                </a:solidFill>
                <a:latin typeface="Aptos"/>
              </a:defRPr>
            </a:pPr>
            <a:r>
              <a:t>ACADEMY ACTIVITY PACK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11480" y="868680"/>
            <a:ext cx="6492240" cy="50292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2800" b="1">
                <a:solidFill>
                  <a:srgbClr val="1A1A1A"/>
                </a:solidFill>
                <a:latin typeface="Georgia"/>
              </a:defRPr>
            </a:pPr>
            <a:r>
              <a:t>NUMBERS MOVE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38912" y="1417320"/>
            <a:ext cx="1600200" cy="292608"/>
          </a:xfrm>
          <a:prstGeom prst="roundRect">
            <a:avLst/>
          </a:prstGeom>
          <a:solidFill>
            <a:srgbClr val="68FF6A"/>
          </a:solidFill>
          <a:ln>
            <a:solidFill>
              <a:srgbClr val="68FF6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MOVEMENT AND WARM UPS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148840" y="1417320"/>
            <a:ext cx="1600200" cy="292608"/>
          </a:xfrm>
          <a:prstGeom prst="roundRect">
            <a:avLst/>
          </a:prstGeom>
          <a:solidFill>
            <a:srgbClr val="FFD700"/>
          </a:solidFill>
          <a:ln>
            <a:solidFill>
              <a:srgbClr val="FFD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5–8 MIN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858768" y="1417320"/>
            <a:ext cx="1600200" cy="292608"/>
          </a:xfrm>
          <a:prstGeom prst="roundRect">
            <a:avLst/>
          </a:prstGeom>
          <a:solidFill>
            <a:srgbClr val="68FF6A"/>
          </a:solidFill>
          <a:ln>
            <a:solidFill>
              <a:srgbClr val="68FF6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HALF COURT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75488" y="1810512"/>
            <a:ext cx="658368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Primary focus: Communication and reaction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57200" y="2240280"/>
            <a:ext cx="4160520" cy="297180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94360" y="2350008"/>
            <a:ext cx="388620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SETUP / HOW TO RUN IT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21792" y="2715768"/>
            <a:ext cx="3840480" cy="2404872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Assign each player a number.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Call numbers to sprint, shuffle or dribble to a target.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Other players keep moving safely.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Add group calls for teamwork.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800600" y="2240280"/>
            <a:ext cx="2697480" cy="141732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68FF6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4937760" y="2350008"/>
            <a:ext cx="242316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COACHING CUES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965192" y="2715768"/>
            <a:ext cx="2377440" cy="850392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Hear the call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Communicate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Clear lanes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800600" y="3730752"/>
            <a:ext cx="2697480" cy="1627632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FFD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4937760" y="3840480"/>
            <a:ext cx="242316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ADJUST THE CHALLENGE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965192" y="4206240"/>
            <a:ext cx="2377440" cy="1060704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Easier: Use fewer numbers.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Harder: Call combinations or sequences.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818120" y="1892807"/>
            <a:ext cx="2743200" cy="27432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200" b="1">
                <a:solidFill>
                  <a:srgbClr val="1A1A1A"/>
                </a:solidFill>
                <a:latin typeface="Aptos"/>
              </a:defRPr>
            </a:pPr>
            <a:r>
              <a:t>ACTIVITY DIAGRAM</a:t>
            </a:r>
          </a:p>
        </p:txBody>
      </p:sp>
      <p:sp>
        <p:nvSpPr>
          <p:cNvPr id="20" name="Rectangle 19"/>
          <p:cNvSpPr/>
          <p:nvPr/>
        </p:nvSpPr>
        <p:spPr>
          <a:xfrm>
            <a:off x="7726679" y="2240280"/>
            <a:ext cx="3886200" cy="2971800"/>
          </a:xfrm>
          <a:prstGeom prst="rect">
            <a:avLst/>
          </a:prstGeom>
          <a:solidFill>
            <a:srgbClr val="F8F8F8"/>
          </a:solidFill>
          <a:ln w="16510"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9669780" y="2240280"/>
            <a:ext cx="9144" cy="2971800"/>
          </a:xfrm>
          <a:prstGeom prst="rect">
            <a:avLst/>
          </a:prstGeom>
          <a:solidFill>
            <a:srgbClr val="C8C8C8"/>
          </a:solidFill>
          <a:ln>
            <a:solidFill>
              <a:srgbClr val="C8C8C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10524744" y="2894076"/>
            <a:ext cx="699516" cy="1664208"/>
          </a:xfrm>
          <a:prstGeom prst="rect">
            <a:avLst/>
          </a:prstGeom>
          <a:noFill/>
          <a:ln w="1524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11263122" y="3518154"/>
            <a:ext cx="27432" cy="416052"/>
          </a:xfrm>
          <a:prstGeom prst="rect">
            <a:avLst/>
          </a:prstGeom>
          <a:solidFill>
            <a:srgbClr val="1A1A1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11127105" y="3637026"/>
            <a:ext cx="164592" cy="164592"/>
          </a:xfrm>
          <a:prstGeom prst="ellipse">
            <a:avLst/>
          </a:prstGeom>
          <a:noFill/>
          <a:ln w="1651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Oval 24"/>
          <p:cNvSpPr/>
          <p:nvPr/>
        </p:nvSpPr>
        <p:spPr>
          <a:xfrm>
            <a:off x="9397746" y="3399282"/>
            <a:ext cx="544068" cy="653796"/>
          </a:xfrm>
          <a:prstGeom prst="ellipse">
            <a:avLst/>
          </a:prstGeom>
          <a:noFill/>
          <a:ln>
            <a:solidFill>
              <a:srgbClr val="D2D2D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Oval 25"/>
          <p:cNvSpPr/>
          <p:nvPr/>
        </p:nvSpPr>
        <p:spPr>
          <a:xfrm>
            <a:off x="8403336" y="2674620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1</a:t>
            </a:r>
          </a:p>
        </p:txBody>
      </p:sp>
      <p:sp>
        <p:nvSpPr>
          <p:cNvPr id="27" name="Oval 26"/>
          <p:cNvSpPr/>
          <p:nvPr/>
        </p:nvSpPr>
        <p:spPr>
          <a:xfrm>
            <a:off x="8403336" y="4576572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2</a:t>
            </a:r>
          </a:p>
        </p:txBody>
      </p:sp>
      <p:sp>
        <p:nvSpPr>
          <p:cNvPr id="28" name="Oval 27"/>
          <p:cNvSpPr/>
          <p:nvPr/>
        </p:nvSpPr>
        <p:spPr>
          <a:xfrm>
            <a:off x="9569196" y="3625596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3</a:t>
            </a:r>
          </a:p>
        </p:txBody>
      </p:sp>
      <p:sp>
        <p:nvSpPr>
          <p:cNvPr id="29" name="Oval 28"/>
          <p:cNvSpPr/>
          <p:nvPr/>
        </p:nvSpPr>
        <p:spPr>
          <a:xfrm>
            <a:off x="10268712" y="2852928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4</a:t>
            </a:r>
          </a:p>
        </p:txBody>
      </p:sp>
      <p:sp>
        <p:nvSpPr>
          <p:cNvPr id="30" name="Oval 29"/>
          <p:cNvSpPr/>
          <p:nvPr/>
        </p:nvSpPr>
        <p:spPr>
          <a:xfrm>
            <a:off x="10890504" y="3625596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5</a:t>
            </a:r>
          </a:p>
        </p:txBody>
      </p:sp>
      <p:sp>
        <p:nvSpPr>
          <p:cNvPr id="31" name="Oval 30"/>
          <p:cNvSpPr/>
          <p:nvPr/>
        </p:nvSpPr>
        <p:spPr>
          <a:xfrm>
            <a:off x="8014716" y="3625596"/>
            <a:ext cx="201168" cy="201168"/>
          </a:xfrm>
          <a:prstGeom prst="ellipse">
            <a:avLst/>
          </a:prstGeom>
          <a:solidFill>
            <a:srgbClr val="68FF6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C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457200" y="5504688"/>
            <a:ext cx="11155680" cy="566928"/>
          </a:xfrm>
          <a:prstGeom prst="roundRect">
            <a:avLst/>
          </a:prstGeom>
          <a:solidFill>
            <a:srgbClr val="1A1A1A"/>
          </a:solidFill>
          <a:ln w="15240"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658368" y="5660136"/>
            <a:ext cx="1188720" cy="18288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47920"/>
                </a:solidFill>
                <a:latin typeface="Aptos"/>
              </a:defRPr>
            </a:pPr>
            <a:r>
              <a:t>COACH'S EYES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737360" y="5641848"/>
            <a:ext cx="457200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000" b="0">
                <a:solidFill>
                  <a:srgbClr val="FFFFFF"/>
                </a:solidFill>
                <a:latin typeface="Aptos"/>
              </a:defRPr>
            </a:pPr>
            <a:r>
              <a:t>Coach the one cue that matters most for this age group.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537960" y="5660136"/>
            <a:ext cx="731520" cy="18288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FD700"/>
                </a:solidFill>
                <a:latin typeface="Aptos"/>
              </a:defRPr>
            </a:pPr>
            <a:r>
              <a:t>SAFETY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223760" y="5641848"/>
            <a:ext cx="402336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000" b="0">
                <a:solidFill>
                  <a:srgbClr val="FFFFFF"/>
                </a:solidFill>
                <a:latin typeface="Aptos"/>
              </a:defRPr>
            </a:pPr>
            <a:r>
              <a:t>Keep unused players moving but controlled.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320040" y="6473952"/>
            <a:ext cx="594360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800" b="1">
                <a:solidFill>
                  <a:srgbClr val="6E6E6E"/>
                </a:solidFill>
                <a:latin typeface="Aptos"/>
              </a:defRPr>
            </a:pPr>
            <a:r>
              <a:t>SOUTH GALWAY STORMERS BASKETBALL • PRACTICE ACTIVITY LIBRARY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1567160" y="6473952"/>
            <a:ext cx="27432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 algn="r">
              <a:defRPr sz="800" b="1">
                <a:solidFill>
                  <a:srgbClr val="6E6E6E"/>
                </a:solidFill>
                <a:latin typeface="Aptos"/>
              </a:defRPr>
            </a:pPr>
            <a:r>
              <a:t>13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1A1A1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20040" y="164592"/>
            <a:ext cx="4389120" cy="219456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47920"/>
                </a:solidFill>
                <a:latin typeface="Aptos"/>
              </a:defRPr>
            </a:pPr>
            <a:r>
              <a:t>SOUTH GALWAY STORMERS BASKETBALL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0" y="164592"/>
            <a:ext cx="3474720" cy="219456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 algn="r">
              <a:defRPr sz="900" b="1">
                <a:solidFill>
                  <a:srgbClr val="FFFFFF"/>
                </a:solidFill>
                <a:latin typeface="Aptos"/>
              </a:defRPr>
            </a:pPr>
            <a:r>
              <a:t>ACADEMY ACTIVITY PACK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11480" y="868680"/>
            <a:ext cx="6492240" cy="50292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2800" b="1">
                <a:solidFill>
                  <a:srgbClr val="1A1A1A"/>
                </a:solidFill>
                <a:latin typeface="Georgia"/>
              </a:defRPr>
            </a:pPr>
            <a:r>
              <a:t>WARM UP CIRCUIT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38912" y="1417320"/>
            <a:ext cx="1600200" cy="292608"/>
          </a:xfrm>
          <a:prstGeom prst="roundRect">
            <a:avLst/>
          </a:prstGeom>
          <a:solidFill>
            <a:srgbClr val="68FF6A"/>
          </a:solidFill>
          <a:ln>
            <a:solidFill>
              <a:srgbClr val="68FF6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MOVEMENT AND WARM UPS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148840" y="1417320"/>
            <a:ext cx="1600200" cy="292608"/>
          </a:xfrm>
          <a:prstGeom prst="roundRect">
            <a:avLst/>
          </a:prstGeom>
          <a:solidFill>
            <a:srgbClr val="FFD700"/>
          </a:solidFill>
          <a:ln>
            <a:solidFill>
              <a:srgbClr val="FFD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8–10 MIN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858768" y="1417320"/>
            <a:ext cx="1600200" cy="292608"/>
          </a:xfrm>
          <a:prstGeom prst="roundRect">
            <a:avLst/>
          </a:prstGeom>
          <a:solidFill>
            <a:srgbClr val="68FF6A"/>
          </a:solidFill>
          <a:ln>
            <a:solidFill>
              <a:srgbClr val="68FF6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STATIONS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75488" y="1810512"/>
            <a:ext cx="658368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Primary focus: Prepare body and ball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57200" y="2240280"/>
            <a:ext cx="4160520" cy="297180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94360" y="2350008"/>
            <a:ext cx="388620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SETUP / HOW TO RUN IT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21792" y="2715768"/>
            <a:ext cx="3840480" cy="2404872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Set four stations: footwork, ball wraps, passing wall, close shooting.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Players rotate every 90 seconds.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Coach gives one cue per station.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Finish with team huddle.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800600" y="2240280"/>
            <a:ext cx="2697480" cy="141732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68FF6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4937760" y="2350008"/>
            <a:ext cx="242316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COACHING CUES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965192" y="2715768"/>
            <a:ext cx="2377440" cy="850392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Quick transitions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One cue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Quality reps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800600" y="3730752"/>
            <a:ext cx="2697480" cy="1627632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FFD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4937760" y="3840480"/>
            <a:ext cx="242316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ADJUST THE CHALLENGE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965192" y="4206240"/>
            <a:ext cx="2377440" cy="1060704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Easier: Use two stations only.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Harder: Add timed personal-best targets.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818120" y="1892807"/>
            <a:ext cx="2743200" cy="27432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200" b="1">
                <a:solidFill>
                  <a:srgbClr val="1A1A1A"/>
                </a:solidFill>
                <a:latin typeface="Aptos"/>
              </a:defRPr>
            </a:pPr>
            <a:r>
              <a:t>ACTIVITY DIAGRAM</a:t>
            </a:r>
          </a:p>
        </p:txBody>
      </p:sp>
      <p:sp>
        <p:nvSpPr>
          <p:cNvPr id="20" name="Rectangle 19"/>
          <p:cNvSpPr/>
          <p:nvPr/>
        </p:nvSpPr>
        <p:spPr>
          <a:xfrm>
            <a:off x="7726679" y="2240280"/>
            <a:ext cx="3886200" cy="2971800"/>
          </a:xfrm>
          <a:prstGeom prst="rect">
            <a:avLst/>
          </a:prstGeom>
          <a:solidFill>
            <a:srgbClr val="F8F8F8"/>
          </a:solidFill>
          <a:ln w="16510"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9669780" y="2240280"/>
            <a:ext cx="9144" cy="2971800"/>
          </a:xfrm>
          <a:prstGeom prst="rect">
            <a:avLst/>
          </a:prstGeom>
          <a:solidFill>
            <a:srgbClr val="C8C8C8"/>
          </a:solidFill>
          <a:ln>
            <a:solidFill>
              <a:srgbClr val="C8C8C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10524744" y="2894076"/>
            <a:ext cx="699516" cy="1664208"/>
          </a:xfrm>
          <a:prstGeom prst="rect">
            <a:avLst/>
          </a:prstGeom>
          <a:noFill/>
          <a:ln w="1524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11263122" y="3518154"/>
            <a:ext cx="27432" cy="416052"/>
          </a:xfrm>
          <a:prstGeom prst="rect">
            <a:avLst/>
          </a:prstGeom>
          <a:solidFill>
            <a:srgbClr val="1A1A1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11127105" y="3637026"/>
            <a:ext cx="164592" cy="164592"/>
          </a:xfrm>
          <a:prstGeom prst="ellipse">
            <a:avLst/>
          </a:prstGeom>
          <a:noFill/>
          <a:ln w="1651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Oval 24"/>
          <p:cNvSpPr/>
          <p:nvPr/>
        </p:nvSpPr>
        <p:spPr>
          <a:xfrm>
            <a:off x="9397746" y="3399282"/>
            <a:ext cx="544068" cy="653796"/>
          </a:xfrm>
          <a:prstGeom prst="ellipse">
            <a:avLst/>
          </a:prstGeom>
          <a:noFill/>
          <a:ln>
            <a:solidFill>
              <a:srgbClr val="D2D2D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Oval 25"/>
          <p:cNvSpPr/>
          <p:nvPr/>
        </p:nvSpPr>
        <p:spPr>
          <a:xfrm>
            <a:off x="8325612" y="2882646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1</a:t>
            </a:r>
          </a:p>
        </p:txBody>
      </p:sp>
      <p:sp>
        <p:nvSpPr>
          <p:cNvPr id="27" name="Oval 26"/>
          <p:cNvSpPr/>
          <p:nvPr/>
        </p:nvSpPr>
        <p:spPr>
          <a:xfrm>
            <a:off x="8714232" y="3833622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2</a:t>
            </a:r>
          </a:p>
        </p:txBody>
      </p:sp>
      <p:sp>
        <p:nvSpPr>
          <p:cNvPr id="28" name="Oval 27"/>
          <p:cNvSpPr/>
          <p:nvPr/>
        </p:nvSpPr>
        <p:spPr>
          <a:xfrm>
            <a:off x="9374886" y="3268980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3</a:t>
            </a:r>
          </a:p>
        </p:txBody>
      </p:sp>
      <p:sp>
        <p:nvSpPr>
          <p:cNvPr id="29" name="Oval 28"/>
          <p:cNvSpPr/>
          <p:nvPr/>
        </p:nvSpPr>
        <p:spPr>
          <a:xfrm>
            <a:off x="9880092" y="4160520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4</a:t>
            </a:r>
          </a:p>
        </p:txBody>
      </p:sp>
      <p:sp>
        <p:nvSpPr>
          <p:cNvPr id="30" name="Oval 29"/>
          <p:cNvSpPr/>
          <p:nvPr/>
        </p:nvSpPr>
        <p:spPr>
          <a:xfrm>
            <a:off x="10657332" y="3536442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5</a:t>
            </a:r>
          </a:p>
        </p:txBody>
      </p:sp>
      <p:sp>
        <p:nvSpPr>
          <p:cNvPr id="31" name="Oval 30"/>
          <p:cNvSpPr/>
          <p:nvPr/>
        </p:nvSpPr>
        <p:spPr>
          <a:xfrm>
            <a:off x="8092440" y="4576572"/>
            <a:ext cx="201168" cy="201168"/>
          </a:xfrm>
          <a:prstGeom prst="ellipse">
            <a:avLst/>
          </a:prstGeom>
          <a:solidFill>
            <a:srgbClr val="68FF6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C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457200" y="5504688"/>
            <a:ext cx="11155680" cy="566928"/>
          </a:xfrm>
          <a:prstGeom prst="roundRect">
            <a:avLst/>
          </a:prstGeom>
          <a:solidFill>
            <a:srgbClr val="1A1A1A"/>
          </a:solidFill>
          <a:ln w="15240"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658368" y="5660136"/>
            <a:ext cx="1188720" cy="18288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47920"/>
                </a:solidFill>
                <a:latin typeface="Aptos"/>
              </a:defRPr>
            </a:pPr>
            <a:r>
              <a:t>COACH'S EYES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737360" y="5641848"/>
            <a:ext cx="457200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000" b="0">
                <a:solidFill>
                  <a:srgbClr val="FFFFFF"/>
                </a:solidFill>
                <a:latin typeface="Aptos"/>
              </a:defRPr>
            </a:pPr>
            <a:r>
              <a:t>Coach the one cue that matters most for this age group.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537960" y="5660136"/>
            <a:ext cx="731520" cy="18288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FD700"/>
                </a:solidFill>
                <a:latin typeface="Aptos"/>
              </a:defRPr>
            </a:pPr>
            <a:r>
              <a:t>SAFETY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223760" y="5641848"/>
            <a:ext cx="402336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000" b="0">
                <a:solidFill>
                  <a:srgbClr val="FFFFFF"/>
                </a:solidFill>
                <a:latin typeface="Aptos"/>
              </a:defRPr>
            </a:pPr>
            <a:r>
              <a:t>Place stations away from entrances.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320040" y="6473952"/>
            <a:ext cx="594360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800" b="1">
                <a:solidFill>
                  <a:srgbClr val="6E6E6E"/>
                </a:solidFill>
                <a:latin typeface="Aptos"/>
              </a:defRPr>
            </a:pPr>
            <a:r>
              <a:t>SOUTH GALWAY STORMERS BASKETBALL • PRACTICE ACTIVITY LIBRARY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1567160" y="6473952"/>
            <a:ext cx="27432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 algn="r">
              <a:defRPr sz="800" b="1">
                <a:solidFill>
                  <a:srgbClr val="6E6E6E"/>
                </a:solidFill>
                <a:latin typeface="Aptos"/>
              </a:defRPr>
            </a:pPr>
            <a:r>
              <a:t>14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A1A1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94360" y="566928"/>
            <a:ext cx="502920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F47920"/>
                </a:solidFill>
                <a:latin typeface="Aptos"/>
              </a:defRPr>
            </a:pPr>
            <a:r>
              <a:t>ACADEMY ACTIVITY PACK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417320"/>
            <a:ext cx="7315200" cy="7772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3800" b="1">
                <a:solidFill>
                  <a:srgbClr val="FFFFFF"/>
                </a:solidFill>
                <a:latin typeface="Georgia"/>
              </a:defRPr>
            </a:pPr>
            <a:r>
              <a:t>BALL HANDLING AND DRIBBLING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2286000"/>
            <a:ext cx="5486400" cy="27432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600" b="0">
                <a:solidFill>
                  <a:srgbClr val="68FF6A"/>
                </a:solidFill>
                <a:latin typeface="Aptos"/>
              </a:defRPr>
            </a:pPr>
            <a:r>
              <a:t>9 activities selected for this age level</a:t>
            </a:r>
          </a:p>
        </p:txBody>
      </p:sp>
      <p:sp>
        <p:nvSpPr>
          <p:cNvPr id="5" name="Rectangle 4"/>
          <p:cNvSpPr/>
          <p:nvPr/>
        </p:nvSpPr>
        <p:spPr>
          <a:xfrm>
            <a:off x="658368" y="2880360"/>
            <a:ext cx="3291840" cy="502920"/>
          </a:xfrm>
          <a:prstGeom prst="rect">
            <a:avLst/>
          </a:prstGeom>
          <a:solidFill>
            <a:srgbClr val="F47920"/>
          </a:solidFill>
          <a:ln w="1524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41248" y="3008376"/>
            <a:ext cx="2926080" cy="18288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 algn="ctr">
              <a:defRPr sz="1000" b="1">
                <a:solidFill>
                  <a:srgbClr val="1A1A1A"/>
                </a:solidFill>
                <a:latin typeface="Aptos"/>
              </a:defRPr>
            </a:pPr>
            <a:r>
              <a:t>KEEP IT MOVING • COACH THE CUE</a:t>
            </a:r>
          </a:p>
        </p:txBody>
      </p:sp>
      <p:sp>
        <p:nvSpPr>
          <p:cNvPr id="7" name="Rectangle 6"/>
          <p:cNvSpPr/>
          <p:nvPr/>
        </p:nvSpPr>
        <p:spPr>
          <a:xfrm>
            <a:off x="7452360" y="914400"/>
            <a:ext cx="3657600" cy="4526280"/>
          </a:xfrm>
          <a:prstGeom prst="rect">
            <a:avLst/>
          </a:prstGeom>
          <a:solidFill>
            <a:srgbClr val="F8F8F8"/>
          </a:solidFill>
          <a:ln w="16510"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9281160" y="914400"/>
            <a:ext cx="9144" cy="4526280"/>
          </a:xfrm>
          <a:prstGeom prst="rect">
            <a:avLst/>
          </a:prstGeom>
          <a:solidFill>
            <a:srgbClr val="C8C8C8"/>
          </a:solidFill>
          <a:ln>
            <a:solidFill>
              <a:srgbClr val="C8C8C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10085832" y="1910181"/>
            <a:ext cx="658368" cy="2534716"/>
          </a:xfrm>
          <a:prstGeom prst="rect">
            <a:avLst/>
          </a:prstGeom>
          <a:noFill/>
          <a:ln w="1524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10780776" y="2860700"/>
            <a:ext cx="27432" cy="633679"/>
          </a:xfrm>
          <a:prstGeom prst="rect">
            <a:avLst/>
          </a:prstGeom>
          <a:solidFill>
            <a:srgbClr val="1A1A1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Oval 10"/>
          <p:cNvSpPr/>
          <p:nvPr/>
        </p:nvSpPr>
        <p:spPr>
          <a:xfrm>
            <a:off x="10652760" y="3041751"/>
            <a:ext cx="164592" cy="164592"/>
          </a:xfrm>
          <a:prstGeom prst="ellipse">
            <a:avLst/>
          </a:prstGeom>
          <a:noFill/>
          <a:ln w="1651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9025128" y="2679649"/>
            <a:ext cx="512064" cy="995781"/>
          </a:xfrm>
          <a:prstGeom prst="ellipse">
            <a:avLst/>
          </a:prstGeom>
          <a:noFill/>
          <a:ln>
            <a:solidFill>
              <a:srgbClr val="D2D2D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Oval 12"/>
          <p:cNvSpPr/>
          <p:nvPr/>
        </p:nvSpPr>
        <p:spPr>
          <a:xfrm>
            <a:off x="8083296" y="1719072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1</a:t>
            </a:r>
          </a:p>
        </p:txBody>
      </p:sp>
      <p:sp>
        <p:nvSpPr>
          <p:cNvPr id="14" name="Oval 13"/>
          <p:cNvSpPr/>
          <p:nvPr/>
        </p:nvSpPr>
        <p:spPr>
          <a:xfrm>
            <a:off x="8449056" y="3529584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2</a:t>
            </a:r>
          </a:p>
        </p:txBody>
      </p:sp>
      <p:sp>
        <p:nvSpPr>
          <p:cNvPr id="15" name="Oval 14"/>
          <p:cNvSpPr/>
          <p:nvPr/>
        </p:nvSpPr>
        <p:spPr>
          <a:xfrm>
            <a:off x="9180576" y="2398014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3</a:t>
            </a:r>
          </a:p>
        </p:txBody>
      </p:sp>
      <p:sp>
        <p:nvSpPr>
          <p:cNvPr id="16" name="Oval 15"/>
          <p:cNvSpPr/>
          <p:nvPr/>
        </p:nvSpPr>
        <p:spPr>
          <a:xfrm>
            <a:off x="9619488" y="3755898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4</a:t>
            </a:r>
          </a:p>
        </p:txBody>
      </p:sp>
      <p:sp>
        <p:nvSpPr>
          <p:cNvPr id="17" name="Oval 16"/>
          <p:cNvSpPr/>
          <p:nvPr/>
        </p:nvSpPr>
        <p:spPr>
          <a:xfrm>
            <a:off x="10204704" y="3076956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5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20040" y="6473952"/>
            <a:ext cx="594360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800" b="1">
                <a:solidFill>
                  <a:srgbClr val="6E6E6E"/>
                </a:solidFill>
                <a:latin typeface="Aptos"/>
              </a:defRPr>
            </a:pPr>
            <a:r>
              <a:t>SOUTH GALWAY STORMERS BASKETBALL • PRACTICE ACTIVITY LIBRARY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1567160" y="6473952"/>
            <a:ext cx="27432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 algn="r">
              <a:defRPr sz="800" b="1">
                <a:solidFill>
                  <a:srgbClr val="6E6E6E"/>
                </a:solidFill>
                <a:latin typeface="Aptos"/>
              </a:defRPr>
            </a:pPr>
            <a:r>
              <a:t>15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1A1A1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20040" y="164592"/>
            <a:ext cx="4389120" cy="219456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47920"/>
                </a:solidFill>
                <a:latin typeface="Aptos"/>
              </a:defRPr>
            </a:pPr>
            <a:r>
              <a:t>SOUTH GALWAY STORMERS BASKETBALL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0" y="164592"/>
            <a:ext cx="3474720" cy="219456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 algn="r">
              <a:defRPr sz="900" b="1">
                <a:solidFill>
                  <a:srgbClr val="FFFFFF"/>
                </a:solidFill>
                <a:latin typeface="Aptos"/>
              </a:defRPr>
            </a:pPr>
            <a:r>
              <a:t>ACADEMY ACTIVITY PACK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11480" y="868680"/>
            <a:ext cx="6492240" cy="50292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2800" b="1">
                <a:solidFill>
                  <a:srgbClr val="1A1A1A"/>
                </a:solidFill>
                <a:latin typeface="Georgia"/>
              </a:defRPr>
            </a:pPr>
            <a:r>
              <a:t>DRIBBLE GATES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38912" y="1417320"/>
            <a:ext cx="1600200" cy="292608"/>
          </a:xfrm>
          <a:prstGeom prst="roundRect">
            <a:avLst/>
          </a:prstGeom>
          <a:solidFill>
            <a:srgbClr val="F47920"/>
          </a:solidFill>
          <a:ln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BALL HANDLING AND DRIBBLING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148840" y="1417320"/>
            <a:ext cx="1600200" cy="292608"/>
          </a:xfrm>
          <a:prstGeom prst="roundRect">
            <a:avLst/>
          </a:prstGeom>
          <a:solidFill>
            <a:srgbClr val="FFD700"/>
          </a:solidFill>
          <a:ln>
            <a:solidFill>
              <a:srgbClr val="FFD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7–10 MIN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858768" y="1417320"/>
            <a:ext cx="1600200" cy="292608"/>
          </a:xfrm>
          <a:prstGeom prst="roundRect">
            <a:avLst/>
          </a:prstGeom>
          <a:solidFill>
            <a:srgbClr val="68FF6A"/>
          </a:solidFill>
          <a:ln>
            <a:solidFill>
              <a:srgbClr val="68FF6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HALF COURT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75488" y="1810512"/>
            <a:ext cx="658368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Primary focus: Control dribble and direction changes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57200" y="2240280"/>
            <a:ext cx="4160520" cy="297180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94360" y="2350008"/>
            <a:ext cx="388620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SETUP / HOW TO RUN IT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21792" y="2715768"/>
            <a:ext cx="3840480" cy="2404872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Create many cone gates.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Players dribble through as many gates as possible.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Change direction after each gate.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Add partner or team score.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800600" y="2240280"/>
            <a:ext cx="2697480" cy="141732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68FF6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4937760" y="2350008"/>
            <a:ext cx="242316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COACHING CUES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965192" y="2715768"/>
            <a:ext cx="2377440" cy="850392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Eyes up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Turn away from traffic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Keep ball close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800600" y="3730752"/>
            <a:ext cx="2697480" cy="1627632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FFD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4937760" y="3840480"/>
            <a:ext cx="242316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ADJUST THE CHALLENGE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965192" y="4206240"/>
            <a:ext cx="2377440" cy="1060704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Easier: Use wider gates.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Harder: Require change of hand at every gate.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818120" y="1892807"/>
            <a:ext cx="2743200" cy="27432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200" b="1">
                <a:solidFill>
                  <a:srgbClr val="1A1A1A"/>
                </a:solidFill>
                <a:latin typeface="Aptos"/>
              </a:defRPr>
            </a:pPr>
            <a:r>
              <a:t>ACTIVITY DIAGRAM</a:t>
            </a:r>
          </a:p>
        </p:txBody>
      </p:sp>
      <p:sp>
        <p:nvSpPr>
          <p:cNvPr id="20" name="Rectangle 19"/>
          <p:cNvSpPr/>
          <p:nvPr/>
        </p:nvSpPr>
        <p:spPr>
          <a:xfrm>
            <a:off x="7726679" y="2240280"/>
            <a:ext cx="3886200" cy="2971800"/>
          </a:xfrm>
          <a:prstGeom prst="rect">
            <a:avLst/>
          </a:prstGeom>
          <a:solidFill>
            <a:srgbClr val="F8F8F8"/>
          </a:solidFill>
          <a:ln w="16510"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9669780" y="2240280"/>
            <a:ext cx="9144" cy="2971800"/>
          </a:xfrm>
          <a:prstGeom prst="rect">
            <a:avLst/>
          </a:prstGeom>
          <a:solidFill>
            <a:srgbClr val="C8C8C8"/>
          </a:solidFill>
          <a:ln>
            <a:solidFill>
              <a:srgbClr val="C8C8C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10524744" y="2894076"/>
            <a:ext cx="699516" cy="1664208"/>
          </a:xfrm>
          <a:prstGeom prst="rect">
            <a:avLst/>
          </a:prstGeom>
          <a:noFill/>
          <a:ln w="1524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11263122" y="3518154"/>
            <a:ext cx="27432" cy="416052"/>
          </a:xfrm>
          <a:prstGeom prst="rect">
            <a:avLst/>
          </a:prstGeom>
          <a:solidFill>
            <a:srgbClr val="1A1A1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11127105" y="3637026"/>
            <a:ext cx="164592" cy="164592"/>
          </a:xfrm>
          <a:prstGeom prst="ellipse">
            <a:avLst/>
          </a:prstGeom>
          <a:noFill/>
          <a:ln w="1651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Oval 24"/>
          <p:cNvSpPr/>
          <p:nvPr/>
        </p:nvSpPr>
        <p:spPr>
          <a:xfrm>
            <a:off x="9397746" y="3399282"/>
            <a:ext cx="544068" cy="653796"/>
          </a:xfrm>
          <a:prstGeom prst="ellipse">
            <a:avLst/>
          </a:prstGeom>
          <a:noFill/>
          <a:ln>
            <a:solidFill>
              <a:srgbClr val="D2D2D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Oval 25"/>
          <p:cNvSpPr/>
          <p:nvPr/>
        </p:nvSpPr>
        <p:spPr>
          <a:xfrm>
            <a:off x="8403336" y="2674620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1</a:t>
            </a:r>
          </a:p>
        </p:txBody>
      </p:sp>
      <p:sp>
        <p:nvSpPr>
          <p:cNvPr id="27" name="Oval 26"/>
          <p:cNvSpPr/>
          <p:nvPr/>
        </p:nvSpPr>
        <p:spPr>
          <a:xfrm>
            <a:off x="8403336" y="4576572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2</a:t>
            </a:r>
          </a:p>
        </p:txBody>
      </p:sp>
      <p:sp>
        <p:nvSpPr>
          <p:cNvPr id="28" name="Oval 27"/>
          <p:cNvSpPr/>
          <p:nvPr/>
        </p:nvSpPr>
        <p:spPr>
          <a:xfrm>
            <a:off x="9569196" y="3625596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3</a:t>
            </a:r>
          </a:p>
        </p:txBody>
      </p:sp>
      <p:sp>
        <p:nvSpPr>
          <p:cNvPr id="29" name="Oval 28"/>
          <p:cNvSpPr/>
          <p:nvPr/>
        </p:nvSpPr>
        <p:spPr>
          <a:xfrm>
            <a:off x="10268712" y="2852928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4</a:t>
            </a:r>
          </a:p>
        </p:txBody>
      </p:sp>
      <p:sp>
        <p:nvSpPr>
          <p:cNvPr id="30" name="Oval 29"/>
          <p:cNvSpPr/>
          <p:nvPr/>
        </p:nvSpPr>
        <p:spPr>
          <a:xfrm>
            <a:off x="10890504" y="3625596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5</a:t>
            </a:r>
          </a:p>
        </p:txBody>
      </p:sp>
      <p:sp>
        <p:nvSpPr>
          <p:cNvPr id="31" name="Oval 30"/>
          <p:cNvSpPr/>
          <p:nvPr/>
        </p:nvSpPr>
        <p:spPr>
          <a:xfrm>
            <a:off x="8014716" y="3625596"/>
            <a:ext cx="201168" cy="201168"/>
          </a:xfrm>
          <a:prstGeom prst="ellipse">
            <a:avLst/>
          </a:prstGeom>
          <a:solidFill>
            <a:srgbClr val="68FF6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C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457200" y="5504688"/>
            <a:ext cx="11155680" cy="566928"/>
          </a:xfrm>
          <a:prstGeom prst="roundRect">
            <a:avLst/>
          </a:prstGeom>
          <a:solidFill>
            <a:srgbClr val="1A1A1A"/>
          </a:solidFill>
          <a:ln w="15240"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658368" y="5660136"/>
            <a:ext cx="1188720" cy="18288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47920"/>
                </a:solidFill>
                <a:latin typeface="Aptos"/>
              </a:defRPr>
            </a:pPr>
            <a:r>
              <a:t>COACH'S EYES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737360" y="5641848"/>
            <a:ext cx="457200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000" b="0">
                <a:solidFill>
                  <a:srgbClr val="FFFFFF"/>
                </a:solidFill>
                <a:latin typeface="Aptos"/>
              </a:defRPr>
            </a:pPr>
            <a:r>
              <a:t>Coach the one cue that matters most for this age group.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537960" y="5660136"/>
            <a:ext cx="731520" cy="18288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FD700"/>
                </a:solidFill>
                <a:latin typeface="Aptos"/>
              </a:defRPr>
            </a:pPr>
            <a:r>
              <a:t>SAFETY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223760" y="5641848"/>
            <a:ext cx="402336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000" b="0">
                <a:solidFill>
                  <a:srgbClr val="FFFFFF"/>
                </a:solidFill>
                <a:latin typeface="Aptos"/>
              </a:defRPr>
            </a:pPr>
            <a:r>
              <a:t>Spread gates widely.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320040" y="6473952"/>
            <a:ext cx="594360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800" b="1">
                <a:solidFill>
                  <a:srgbClr val="6E6E6E"/>
                </a:solidFill>
                <a:latin typeface="Aptos"/>
              </a:defRPr>
            </a:pPr>
            <a:r>
              <a:t>SOUTH GALWAY STORMERS BASKETBALL • PRACTICE ACTIVITY LIBRARY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1567160" y="6473952"/>
            <a:ext cx="27432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 algn="r">
              <a:defRPr sz="800" b="1">
                <a:solidFill>
                  <a:srgbClr val="6E6E6E"/>
                </a:solidFill>
                <a:latin typeface="Aptos"/>
              </a:defRPr>
            </a:pPr>
            <a:r>
              <a:t>16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1A1A1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20040" y="164592"/>
            <a:ext cx="4389120" cy="219456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47920"/>
                </a:solidFill>
                <a:latin typeface="Aptos"/>
              </a:defRPr>
            </a:pPr>
            <a:r>
              <a:t>SOUTH GALWAY STORMERS BASKETBALL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0" y="164592"/>
            <a:ext cx="3474720" cy="219456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 algn="r">
              <a:defRPr sz="900" b="1">
                <a:solidFill>
                  <a:srgbClr val="FFFFFF"/>
                </a:solidFill>
                <a:latin typeface="Aptos"/>
              </a:defRPr>
            </a:pPr>
            <a:r>
              <a:t>ACADEMY ACTIVITY PACK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11480" y="868680"/>
            <a:ext cx="6492240" cy="50292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2800" b="1">
                <a:solidFill>
                  <a:srgbClr val="1A1A1A"/>
                </a:solidFill>
                <a:latin typeface="Georgia"/>
              </a:defRPr>
            </a:pPr>
            <a:r>
              <a:t>SHARKS AND MINNOWS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38912" y="1417320"/>
            <a:ext cx="1600200" cy="292608"/>
          </a:xfrm>
          <a:prstGeom prst="roundRect">
            <a:avLst/>
          </a:prstGeom>
          <a:solidFill>
            <a:srgbClr val="F47920"/>
          </a:solidFill>
          <a:ln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BALL HANDLING AND DRIBBLING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148840" y="1417320"/>
            <a:ext cx="1600200" cy="292608"/>
          </a:xfrm>
          <a:prstGeom prst="roundRect">
            <a:avLst/>
          </a:prstGeom>
          <a:solidFill>
            <a:srgbClr val="FFD700"/>
          </a:solidFill>
          <a:ln>
            <a:solidFill>
              <a:srgbClr val="FFD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7–10 MIN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858768" y="1417320"/>
            <a:ext cx="1600200" cy="292608"/>
          </a:xfrm>
          <a:prstGeom prst="roundRect">
            <a:avLst/>
          </a:prstGeom>
          <a:solidFill>
            <a:srgbClr val="68FF6A"/>
          </a:solidFill>
          <a:ln>
            <a:solidFill>
              <a:srgbClr val="68FF6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HALF COURT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75488" y="1810512"/>
            <a:ext cx="658368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Primary focus: Protecting the ball under light pressure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57200" y="2240280"/>
            <a:ext cx="4160520" cy="297180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94360" y="2350008"/>
            <a:ext cx="388620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SETUP / HOW TO RUN IT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21792" y="2715768"/>
            <a:ext cx="3840480" cy="2404872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Minnows dribble from baseline to baseline.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Sharks try to tag or touch ball gently.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Tagged players become side helpers or restart.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Rotate sharks often.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800600" y="2240280"/>
            <a:ext cx="2697480" cy="141732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68FF6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4937760" y="2350008"/>
            <a:ext cx="242316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COACHING CUES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965192" y="2715768"/>
            <a:ext cx="2377440" cy="850392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Body between shark and ball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Keep moving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Recover calmly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800600" y="3730752"/>
            <a:ext cx="2697480" cy="1627632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FFD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4937760" y="3840480"/>
            <a:ext cx="242316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ADJUST THE CHALLENGE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965192" y="4206240"/>
            <a:ext cx="2377440" cy="1060704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Easier: Use shadow sharks.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Harder: Add live steals for U12.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818120" y="1892807"/>
            <a:ext cx="2743200" cy="27432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200" b="1">
                <a:solidFill>
                  <a:srgbClr val="1A1A1A"/>
                </a:solidFill>
                <a:latin typeface="Aptos"/>
              </a:defRPr>
            </a:pPr>
            <a:r>
              <a:t>ACTIVITY DIAGRAM</a:t>
            </a:r>
          </a:p>
        </p:txBody>
      </p:sp>
      <p:sp>
        <p:nvSpPr>
          <p:cNvPr id="20" name="Rectangle 19"/>
          <p:cNvSpPr/>
          <p:nvPr/>
        </p:nvSpPr>
        <p:spPr>
          <a:xfrm>
            <a:off x="7726679" y="2240280"/>
            <a:ext cx="3886200" cy="2971800"/>
          </a:xfrm>
          <a:prstGeom prst="rect">
            <a:avLst/>
          </a:prstGeom>
          <a:solidFill>
            <a:srgbClr val="F8F8F8"/>
          </a:solidFill>
          <a:ln w="16510"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9669780" y="2240280"/>
            <a:ext cx="9144" cy="2971800"/>
          </a:xfrm>
          <a:prstGeom prst="rect">
            <a:avLst/>
          </a:prstGeom>
          <a:solidFill>
            <a:srgbClr val="C8C8C8"/>
          </a:solidFill>
          <a:ln>
            <a:solidFill>
              <a:srgbClr val="C8C8C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10524744" y="2894076"/>
            <a:ext cx="699516" cy="1664208"/>
          </a:xfrm>
          <a:prstGeom prst="rect">
            <a:avLst/>
          </a:prstGeom>
          <a:noFill/>
          <a:ln w="1524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11263122" y="3518154"/>
            <a:ext cx="27432" cy="416052"/>
          </a:xfrm>
          <a:prstGeom prst="rect">
            <a:avLst/>
          </a:prstGeom>
          <a:solidFill>
            <a:srgbClr val="1A1A1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11127105" y="3637026"/>
            <a:ext cx="164592" cy="164592"/>
          </a:xfrm>
          <a:prstGeom prst="ellipse">
            <a:avLst/>
          </a:prstGeom>
          <a:noFill/>
          <a:ln w="1651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Oval 24"/>
          <p:cNvSpPr/>
          <p:nvPr/>
        </p:nvSpPr>
        <p:spPr>
          <a:xfrm>
            <a:off x="9397746" y="3399282"/>
            <a:ext cx="544068" cy="653796"/>
          </a:xfrm>
          <a:prstGeom prst="ellipse">
            <a:avLst/>
          </a:prstGeom>
          <a:noFill/>
          <a:ln>
            <a:solidFill>
              <a:srgbClr val="D2D2D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Oval 25"/>
          <p:cNvSpPr/>
          <p:nvPr/>
        </p:nvSpPr>
        <p:spPr>
          <a:xfrm>
            <a:off x="8325612" y="2882646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1</a:t>
            </a:r>
          </a:p>
        </p:txBody>
      </p:sp>
      <p:sp>
        <p:nvSpPr>
          <p:cNvPr id="27" name="Oval 26"/>
          <p:cNvSpPr/>
          <p:nvPr/>
        </p:nvSpPr>
        <p:spPr>
          <a:xfrm>
            <a:off x="8714232" y="3833622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2</a:t>
            </a:r>
          </a:p>
        </p:txBody>
      </p:sp>
      <p:sp>
        <p:nvSpPr>
          <p:cNvPr id="28" name="Oval 27"/>
          <p:cNvSpPr/>
          <p:nvPr/>
        </p:nvSpPr>
        <p:spPr>
          <a:xfrm>
            <a:off x="9374886" y="3268980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3</a:t>
            </a:r>
          </a:p>
        </p:txBody>
      </p:sp>
      <p:sp>
        <p:nvSpPr>
          <p:cNvPr id="29" name="Oval 28"/>
          <p:cNvSpPr/>
          <p:nvPr/>
        </p:nvSpPr>
        <p:spPr>
          <a:xfrm>
            <a:off x="9880092" y="4160520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4</a:t>
            </a:r>
          </a:p>
        </p:txBody>
      </p:sp>
      <p:sp>
        <p:nvSpPr>
          <p:cNvPr id="30" name="Oval 29"/>
          <p:cNvSpPr/>
          <p:nvPr/>
        </p:nvSpPr>
        <p:spPr>
          <a:xfrm>
            <a:off x="10657332" y="3536442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5</a:t>
            </a:r>
          </a:p>
        </p:txBody>
      </p:sp>
      <p:sp>
        <p:nvSpPr>
          <p:cNvPr id="31" name="Oval 30"/>
          <p:cNvSpPr/>
          <p:nvPr/>
        </p:nvSpPr>
        <p:spPr>
          <a:xfrm>
            <a:off x="8092440" y="4576572"/>
            <a:ext cx="201168" cy="201168"/>
          </a:xfrm>
          <a:prstGeom prst="ellipse">
            <a:avLst/>
          </a:prstGeom>
          <a:solidFill>
            <a:srgbClr val="68FF6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C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457200" y="5504688"/>
            <a:ext cx="11155680" cy="566928"/>
          </a:xfrm>
          <a:prstGeom prst="roundRect">
            <a:avLst/>
          </a:prstGeom>
          <a:solidFill>
            <a:srgbClr val="1A1A1A"/>
          </a:solidFill>
          <a:ln w="15240"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658368" y="5660136"/>
            <a:ext cx="1188720" cy="18288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47920"/>
                </a:solidFill>
                <a:latin typeface="Aptos"/>
              </a:defRPr>
            </a:pPr>
            <a:r>
              <a:t>COACH'S EYES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737360" y="5641848"/>
            <a:ext cx="457200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000" b="0">
                <a:solidFill>
                  <a:srgbClr val="FFFFFF"/>
                </a:solidFill>
                <a:latin typeface="Aptos"/>
              </a:defRPr>
            </a:pPr>
            <a:r>
              <a:t>Coach the one cue that matters most for this age group.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537960" y="5660136"/>
            <a:ext cx="731520" cy="18288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FD700"/>
                </a:solidFill>
                <a:latin typeface="Aptos"/>
              </a:defRPr>
            </a:pPr>
            <a:r>
              <a:t>SAFETY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223760" y="5641848"/>
            <a:ext cx="402336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000" b="0">
                <a:solidFill>
                  <a:srgbClr val="FFFFFF"/>
                </a:solidFill>
                <a:latin typeface="Aptos"/>
              </a:defRPr>
            </a:pPr>
            <a:r>
              <a:t>No reaching across bodies.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320040" y="6473952"/>
            <a:ext cx="594360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800" b="1">
                <a:solidFill>
                  <a:srgbClr val="6E6E6E"/>
                </a:solidFill>
                <a:latin typeface="Aptos"/>
              </a:defRPr>
            </a:pPr>
            <a:r>
              <a:t>SOUTH GALWAY STORMERS BASKETBALL • PRACTICE ACTIVITY LIBRARY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1567160" y="6473952"/>
            <a:ext cx="27432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 algn="r">
              <a:defRPr sz="800" b="1">
                <a:solidFill>
                  <a:srgbClr val="6E6E6E"/>
                </a:solidFill>
                <a:latin typeface="Aptos"/>
              </a:defRPr>
            </a:pPr>
            <a:r>
              <a:t>17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1A1A1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20040" y="164592"/>
            <a:ext cx="4389120" cy="219456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47920"/>
                </a:solidFill>
                <a:latin typeface="Aptos"/>
              </a:defRPr>
            </a:pPr>
            <a:r>
              <a:t>SOUTH GALWAY STORMERS BASKETBALL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0" y="164592"/>
            <a:ext cx="3474720" cy="219456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 algn="r">
              <a:defRPr sz="900" b="1">
                <a:solidFill>
                  <a:srgbClr val="FFFFFF"/>
                </a:solidFill>
                <a:latin typeface="Aptos"/>
              </a:defRPr>
            </a:pPr>
            <a:r>
              <a:t>ACADEMY ACTIVITY PACK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11480" y="868680"/>
            <a:ext cx="6492240" cy="50292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2800" b="1">
                <a:solidFill>
                  <a:srgbClr val="1A1A1A"/>
                </a:solidFill>
                <a:latin typeface="Georgia"/>
              </a:defRPr>
            </a:pPr>
            <a:r>
              <a:t>CONTROL TO SPEED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38912" y="1417320"/>
            <a:ext cx="1600200" cy="292608"/>
          </a:xfrm>
          <a:prstGeom prst="roundRect">
            <a:avLst/>
          </a:prstGeom>
          <a:solidFill>
            <a:srgbClr val="F47920"/>
          </a:solidFill>
          <a:ln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BALL HANDLING AND DRIBBLING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148840" y="1417320"/>
            <a:ext cx="1600200" cy="292608"/>
          </a:xfrm>
          <a:prstGeom prst="roundRect">
            <a:avLst/>
          </a:prstGeom>
          <a:solidFill>
            <a:srgbClr val="FFD700"/>
          </a:solidFill>
          <a:ln>
            <a:solidFill>
              <a:srgbClr val="FFD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8–10 MIN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858768" y="1417320"/>
            <a:ext cx="1600200" cy="292608"/>
          </a:xfrm>
          <a:prstGeom prst="roundRect">
            <a:avLst/>
          </a:prstGeom>
          <a:solidFill>
            <a:srgbClr val="68FF6A"/>
          </a:solidFill>
          <a:ln>
            <a:solidFill>
              <a:srgbClr val="68FF6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LANES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75488" y="1810512"/>
            <a:ext cx="658368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Primary focus: Change of pace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57200" y="2240280"/>
            <a:ext cx="4160520" cy="297180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94360" y="2350008"/>
            <a:ext cx="388620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SETUP / HOW TO RUN IT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21792" y="2715768"/>
            <a:ext cx="3840480" cy="2404872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Players dribble slowly to first cone.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Accelerate to second cone.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Jump stop and pivot before returning.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Repeat both hands.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800600" y="2240280"/>
            <a:ext cx="2697480" cy="141732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68FF6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4937760" y="2350008"/>
            <a:ext cx="242316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COACHING CUES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965192" y="2715768"/>
            <a:ext cx="2377440" cy="850392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Low to go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Push ball forward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Stop balanced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800600" y="3730752"/>
            <a:ext cx="2697480" cy="1627632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FFD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4937760" y="3840480"/>
            <a:ext cx="242316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ADJUST THE CHALLENGE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965192" y="4206240"/>
            <a:ext cx="2377440" cy="1060704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Easier: Shorten lanes.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Harder: Add defender trailing.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818120" y="1892807"/>
            <a:ext cx="2743200" cy="27432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200" b="1">
                <a:solidFill>
                  <a:srgbClr val="1A1A1A"/>
                </a:solidFill>
                <a:latin typeface="Aptos"/>
              </a:defRPr>
            </a:pPr>
            <a:r>
              <a:t>ACTIVITY DIAGRAM</a:t>
            </a:r>
          </a:p>
        </p:txBody>
      </p:sp>
      <p:sp>
        <p:nvSpPr>
          <p:cNvPr id="20" name="Rectangle 19"/>
          <p:cNvSpPr/>
          <p:nvPr/>
        </p:nvSpPr>
        <p:spPr>
          <a:xfrm>
            <a:off x="7726679" y="2240280"/>
            <a:ext cx="3886200" cy="2971800"/>
          </a:xfrm>
          <a:prstGeom prst="rect">
            <a:avLst/>
          </a:prstGeom>
          <a:solidFill>
            <a:srgbClr val="F8F8F8"/>
          </a:solidFill>
          <a:ln w="16510"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9669780" y="2240280"/>
            <a:ext cx="9144" cy="2971800"/>
          </a:xfrm>
          <a:prstGeom prst="rect">
            <a:avLst/>
          </a:prstGeom>
          <a:solidFill>
            <a:srgbClr val="C8C8C8"/>
          </a:solidFill>
          <a:ln>
            <a:solidFill>
              <a:srgbClr val="C8C8C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10524744" y="2894076"/>
            <a:ext cx="699516" cy="1664208"/>
          </a:xfrm>
          <a:prstGeom prst="rect">
            <a:avLst/>
          </a:prstGeom>
          <a:noFill/>
          <a:ln w="1524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11263122" y="3518154"/>
            <a:ext cx="27432" cy="416052"/>
          </a:xfrm>
          <a:prstGeom prst="rect">
            <a:avLst/>
          </a:prstGeom>
          <a:solidFill>
            <a:srgbClr val="1A1A1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11127105" y="3637026"/>
            <a:ext cx="164592" cy="164592"/>
          </a:xfrm>
          <a:prstGeom prst="ellipse">
            <a:avLst/>
          </a:prstGeom>
          <a:noFill/>
          <a:ln w="1651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Oval 24"/>
          <p:cNvSpPr/>
          <p:nvPr/>
        </p:nvSpPr>
        <p:spPr>
          <a:xfrm>
            <a:off x="9397746" y="3399282"/>
            <a:ext cx="544068" cy="653796"/>
          </a:xfrm>
          <a:prstGeom prst="ellipse">
            <a:avLst/>
          </a:prstGeom>
          <a:noFill/>
          <a:ln>
            <a:solidFill>
              <a:srgbClr val="D2D2D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Oval 25"/>
          <p:cNvSpPr/>
          <p:nvPr/>
        </p:nvSpPr>
        <p:spPr>
          <a:xfrm>
            <a:off x="8325612" y="3625596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1</a:t>
            </a:r>
          </a:p>
        </p:txBody>
      </p:sp>
      <p:sp>
        <p:nvSpPr>
          <p:cNvPr id="27" name="Oval 26"/>
          <p:cNvSpPr/>
          <p:nvPr/>
        </p:nvSpPr>
        <p:spPr>
          <a:xfrm>
            <a:off x="8986266" y="2882646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2</a:t>
            </a:r>
          </a:p>
        </p:txBody>
      </p:sp>
      <p:sp>
        <p:nvSpPr>
          <p:cNvPr id="28" name="Oval 27"/>
          <p:cNvSpPr/>
          <p:nvPr/>
        </p:nvSpPr>
        <p:spPr>
          <a:xfrm>
            <a:off x="8986266" y="4279392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3</a:t>
            </a:r>
          </a:p>
        </p:txBody>
      </p:sp>
      <p:sp>
        <p:nvSpPr>
          <p:cNvPr id="29" name="Oval 28"/>
          <p:cNvSpPr/>
          <p:nvPr/>
        </p:nvSpPr>
        <p:spPr>
          <a:xfrm>
            <a:off x="9957816" y="3179826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4</a:t>
            </a:r>
          </a:p>
        </p:txBody>
      </p:sp>
      <p:sp>
        <p:nvSpPr>
          <p:cNvPr id="30" name="Oval 29"/>
          <p:cNvSpPr/>
          <p:nvPr/>
        </p:nvSpPr>
        <p:spPr>
          <a:xfrm>
            <a:off x="10346436" y="3982211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5</a:t>
            </a:r>
          </a:p>
        </p:txBody>
      </p:sp>
      <p:sp>
        <p:nvSpPr>
          <p:cNvPr id="31" name="Oval 30"/>
          <p:cNvSpPr/>
          <p:nvPr/>
        </p:nvSpPr>
        <p:spPr>
          <a:xfrm>
            <a:off x="7936992" y="2674620"/>
            <a:ext cx="201168" cy="201168"/>
          </a:xfrm>
          <a:prstGeom prst="ellipse">
            <a:avLst/>
          </a:prstGeom>
          <a:solidFill>
            <a:srgbClr val="68FF6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C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457200" y="5504688"/>
            <a:ext cx="11155680" cy="566928"/>
          </a:xfrm>
          <a:prstGeom prst="roundRect">
            <a:avLst/>
          </a:prstGeom>
          <a:solidFill>
            <a:srgbClr val="1A1A1A"/>
          </a:solidFill>
          <a:ln w="15240"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658368" y="5660136"/>
            <a:ext cx="1188720" cy="18288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47920"/>
                </a:solidFill>
                <a:latin typeface="Aptos"/>
              </a:defRPr>
            </a:pPr>
            <a:r>
              <a:t>COACH'S EYES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737360" y="5641848"/>
            <a:ext cx="457200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000" b="0">
                <a:solidFill>
                  <a:srgbClr val="FFFFFF"/>
                </a:solidFill>
                <a:latin typeface="Aptos"/>
              </a:defRPr>
            </a:pPr>
            <a:r>
              <a:t>Coach the one cue that matters most for this age group.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537960" y="5660136"/>
            <a:ext cx="731520" cy="18288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FD700"/>
                </a:solidFill>
                <a:latin typeface="Aptos"/>
              </a:defRPr>
            </a:pPr>
            <a:r>
              <a:t>SAFETY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223760" y="5641848"/>
            <a:ext cx="402336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000" b="0">
                <a:solidFill>
                  <a:srgbClr val="FFFFFF"/>
                </a:solidFill>
                <a:latin typeface="Aptos"/>
              </a:defRPr>
            </a:pPr>
            <a:r>
              <a:t>Do not allow races without control.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320040" y="6473952"/>
            <a:ext cx="594360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800" b="1">
                <a:solidFill>
                  <a:srgbClr val="6E6E6E"/>
                </a:solidFill>
                <a:latin typeface="Aptos"/>
              </a:defRPr>
            </a:pPr>
            <a:r>
              <a:t>SOUTH GALWAY STORMERS BASKETBALL • PRACTICE ACTIVITY LIBRARY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1567160" y="6473952"/>
            <a:ext cx="27432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 algn="r">
              <a:defRPr sz="800" b="1">
                <a:solidFill>
                  <a:srgbClr val="6E6E6E"/>
                </a:solidFill>
                <a:latin typeface="Aptos"/>
              </a:defRPr>
            </a:pPr>
            <a:r>
              <a:t>18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1A1A1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20040" y="164592"/>
            <a:ext cx="4389120" cy="219456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47920"/>
                </a:solidFill>
                <a:latin typeface="Aptos"/>
              </a:defRPr>
            </a:pPr>
            <a:r>
              <a:t>SOUTH GALWAY STORMERS BASKETBALL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0" y="164592"/>
            <a:ext cx="3474720" cy="219456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 algn="r">
              <a:defRPr sz="900" b="1">
                <a:solidFill>
                  <a:srgbClr val="FFFFFF"/>
                </a:solidFill>
                <a:latin typeface="Aptos"/>
              </a:defRPr>
            </a:pPr>
            <a:r>
              <a:t>ACADEMY ACTIVITY PACK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11480" y="868680"/>
            <a:ext cx="6492240" cy="50292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2800" b="1">
                <a:solidFill>
                  <a:srgbClr val="1A1A1A"/>
                </a:solidFill>
                <a:latin typeface="Georgia"/>
              </a:defRPr>
            </a:pPr>
            <a:r>
              <a:t>RETREAT AND RE-ATTACK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38912" y="1417320"/>
            <a:ext cx="1600200" cy="292608"/>
          </a:xfrm>
          <a:prstGeom prst="roundRect">
            <a:avLst/>
          </a:prstGeom>
          <a:solidFill>
            <a:srgbClr val="F47920"/>
          </a:solidFill>
          <a:ln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BALL HANDLING AND DRIBBLING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148840" y="1417320"/>
            <a:ext cx="1600200" cy="292608"/>
          </a:xfrm>
          <a:prstGeom prst="roundRect">
            <a:avLst/>
          </a:prstGeom>
          <a:solidFill>
            <a:srgbClr val="FFD700"/>
          </a:solidFill>
          <a:ln>
            <a:solidFill>
              <a:srgbClr val="FFD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8–10 MIN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858768" y="1417320"/>
            <a:ext cx="1600200" cy="292608"/>
          </a:xfrm>
          <a:prstGeom prst="roundRect">
            <a:avLst/>
          </a:prstGeom>
          <a:solidFill>
            <a:srgbClr val="68FF6A"/>
          </a:solidFill>
          <a:ln>
            <a:solidFill>
              <a:srgbClr val="68FF6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HALF COURT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75488" y="1810512"/>
            <a:ext cx="658368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Primary focus: Retreat dribble and pressure escape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57200" y="2240280"/>
            <a:ext cx="4160520" cy="297180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94360" y="2350008"/>
            <a:ext cx="388620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SETUP / HOW TO RUN IT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21792" y="2715768"/>
            <a:ext cx="3840480" cy="2404872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Player attacks cone or defender.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On cue, retreat dribble two bounces.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Change direction and re-attack.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Finish with pass or shot.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800600" y="2240280"/>
            <a:ext cx="2697480" cy="141732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68FF6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4937760" y="2350008"/>
            <a:ext cx="242316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COACHING CUES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965192" y="2715768"/>
            <a:ext cx="2377440" cy="850392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Protect hip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Back up with eyes up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Explode out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800600" y="3730752"/>
            <a:ext cx="2697480" cy="1627632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FFD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4937760" y="3840480"/>
            <a:ext cx="242316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ADJUST THE CHALLENGE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965192" y="4206240"/>
            <a:ext cx="2377440" cy="1060704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Easier: Use cone defender.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Harder: Add live defender containment.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818120" y="1892807"/>
            <a:ext cx="2743200" cy="27432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200" b="1">
                <a:solidFill>
                  <a:srgbClr val="1A1A1A"/>
                </a:solidFill>
                <a:latin typeface="Aptos"/>
              </a:defRPr>
            </a:pPr>
            <a:r>
              <a:t>ACTIVITY DIAGRAM</a:t>
            </a:r>
          </a:p>
        </p:txBody>
      </p:sp>
      <p:sp>
        <p:nvSpPr>
          <p:cNvPr id="20" name="Rectangle 19"/>
          <p:cNvSpPr/>
          <p:nvPr/>
        </p:nvSpPr>
        <p:spPr>
          <a:xfrm>
            <a:off x="7726679" y="2240280"/>
            <a:ext cx="3886200" cy="2971800"/>
          </a:xfrm>
          <a:prstGeom prst="rect">
            <a:avLst/>
          </a:prstGeom>
          <a:solidFill>
            <a:srgbClr val="F8F8F8"/>
          </a:solidFill>
          <a:ln w="16510"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9669780" y="2240280"/>
            <a:ext cx="9144" cy="2971800"/>
          </a:xfrm>
          <a:prstGeom prst="rect">
            <a:avLst/>
          </a:prstGeom>
          <a:solidFill>
            <a:srgbClr val="C8C8C8"/>
          </a:solidFill>
          <a:ln>
            <a:solidFill>
              <a:srgbClr val="C8C8C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10524744" y="2894076"/>
            <a:ext cx="699516" cy="1664208"/>
          </a:xfrm>
          <a:prstGeom prst="rect">
            <a:avLst/>
          </a:prstGeom>
          <a:noFill/>
          <a:ln w="1524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11263122" y="3518154"/>
            <a:ext cx="27432" cy="416052"/>
          </a:xfrm>
          <a:prstGeom prst="rect">
            <a:avLst/>
          </a:prstGeom>
          <a:solidFill>
            <a:srgbClr val="1A1A1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11127105" y="3637026"/>
            <a:ext cx="164592" cy="164592"/>
          </a:xfrm>
          <a:prstGeom prst="ellipse">
            <a:avLst/>
          </a:prstGeom>
          <a:noFill/>
          <a:ln w="1651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Oval 24"/>
          <p:cNvSpPr/>
          <p:nvPr/>
        </p:nvSpPr>
        <p:spPr>
          <a:xfrm>
            <a:off x="9397746" y="3399282"/>
            <a:ext cx="544068" cy="653796"/>
          </a:xfrm>
          <a:prstGeom prst="ellipse">
            <a:avLst/>
          </a:prstGeom>
          <a:noFill/>
          <a:ln>
            <a:solidFill>
              <a:srgbClr val="D2D2D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Oval 25"/>
          <p:cNvSpPr/>
          <p:nvPr/>
        </p:nvSpPr>
        <p:spPr>
          <a:xfrm>
            <a:off x="8403336" y="2674620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1</a:t>
            </a:r>
          </a:p>
        </p:txBody>
      </p:sp>
      <p:sp>
        <p:nvSpPr>
          <p:cNvPr id="27" name="Oval 26"/>
          <p:cNvSpPr/>
          <p:nvPr/>
        </p:nvSpPr>
        <p:spPr>
          <a:xfrm>
            <a:off x="8403336" y="4576572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2</a:t>
            </a:r>
          </a:p>
        </p:txBody>
      </p:sp>
      <p:sp>
        <p:nvSpPr>
          <p:cNvPr id="28" name="Oval 27"/>
          <p:cNvSpPr/>
          <p:nvPr/>
        </p:nvSpPr>
        <p:spPr>
          <a:xfrm>
            <a:off x="9569196" y="3625596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3</a:t>
            </a:r>
          </a:p>
        </p:txBody>
      </p:sp>
      <p:sp>
        <p:nvSpPr>
          <p:cNvPr id="29" name="Oval 28"/>
          <p:cNvSpPr/>
          <p:nvPr/>
        </p:nvSpPr>
        <p:spPr>
          <a:xfrm>
            <a:off x="10268712" y="2852928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4</a:t>
            </a:r>
          </a:p>
        </p:txBody>
      </p:sp>
      <p:sp>
        <p:nvSpPr>
          <p:cNvPr id="30" name="Oval 29"/>
          <p:cNvSpPr/>
          <p:nvPr/>
        </p:nvSpPr>
        <p:spPr>
          <a:xfrm>
            <a:off x="10890504" y="3625596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5</a:t>
            </a:r>
          </a:p>
        </p:txBody>
      </p:sp>
      <p:sp>
        <p:nvSpPr>
          <p:cNvPr id="31" name="Oval 30"/>
          <p:cNvSpPr/>
          <p:nvPr/>
        </p:nvSpPr>
        <p:spPr>
          <a:xfrm>
            <a:off x="8014716" y="3625596"/>
            <a:ext cx="201168" cy="201168"/>
          </a:xfrm>
          <a:prstGeom prst="ellipse">
            <a:avLst/>
          </a:prstGeom>
          <a:solidFill>
            <a:srgbClr val="68FF6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C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457200" y="5504688"/>
            <a:ext cx="11155680" cy="566928"/>
          </a:xfrm>
          <a:prstGeom prst="roundRect">
            <a:avLst/>
          </a:prstGeom>
          <a:solidFill>
            <a:srgbClr val="1A1A1A"/>
          </a:solidFill>
          <a:ln w="15240"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658368" y="5660136"/>
            <a:ext cx="1188720" cy="18288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47920"/>
                </a:solidFill>
                <a:latin typeface="Aptos"/>
              </a:defRPr>
            </a:pPr>
            <a:r>
              <a:t>COACH'S EYES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737360" y="5641848"/>
            <a:ext cx="457200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000" b="0">
                <a:solidFill>
                  <a:srgbClr val="FFFFFF"/>
                </a:solidFill>
                <a:latin typeface="Aptos"/>
              </a:defRPr>
            </a:pPr>
            <a:r>
              <a:t>Coach the one cue that matters most for this age group.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537960" y="5660136"/>
            <a:ext cx="731520" cy="18288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FD700"/>
                </a:solidFill>
                <a:latin typeface="Aptos"/>
              </a:defRPr>
            </a:pPr>
            <a:r>
              <a:t>SAFETY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223760" y="5641848"/>
            <a:ext cx="402336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000" b="0">
                <a:solidFill>
                  <a:srgbClr val="FFFFFF"/>
                </a:solidFill>
                <a:latin typeface="Aptos"/>
              </a:defRPr>
            </a:pPr>
            <a:r>
              <a:t>Retreat away from traffic.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320040" y="6473952"/>
            <a:ext cx="594360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800" b="1">
                <a:solidFill>
                  <a:srgbClr val="6E6E6E"/>
                </a:solidFill>
                <a:latin typeface="Aptos"/>
              </a:defRPr>
            </a:pPr>
            <a:r>
              <a:t>SOUTH GALWAY STORMERS BASKETBALL • PRACTICE ACTIVITY LIBRARY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1567160" y="6473952"/>
            <a:ext cx="27432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 algn="r">
              <a:defRPr sz="800" b="1">
                <a:solidFill>
                  <a:srgbClr val="6E6E6E"/>
                </a:solidFill>
                <a:latin typeface="Aptos"/>
              </a:defRPr>
            </a:pPr>
            <a:r>
              <a:t>19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11480" y="320040"/>
            <a:ext cx="7315200" cy="4572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2800" b="1">
                <a:solidFill>
                  <a:srgbClr val="1A1A1A"/>
                </a:solidFill>
                <a:latin typeface="Georgia"/>
              </a:defRPr>
            </a:pPr>
            <a:r>
              <a:t>Academy Coach Guide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38912" y="868680"/>
            <a:ext cx="868680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400" b="1">
                <a:solidFill>
                  <a:srgbClr val="F47920"/>
                </a:solidFill>
                <a:latin typeface="Aptos"/>
              </a:defRPr>
            </a:pPr>
            <a:r>
              <a:t>Use this pack courtside. Pick one activity from each section, then adjust the challenge up or down.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508760"/>
            <a:ext cx="3337560" cy="1051560"/>
          </a:xfrm>
          <a:prstGeom prst="roundRect">
            <a:avLst/>
          </a:prstGeom>
          <a:solidFill>
            <a:srgbClr val="F5F5F5"/>
          </a:solidFill>
          <a:ln w="1524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31520" y="1636776"/>
            <a:ext cx="306324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000" b="1">
                <a:solidFill>
                  <a:srgbClr val="1A1A1A"/>
                </a:solidFill>
                <a:latin typeface="Aptos"/>
              </a:defRPr>
            </a:pPr>
            <a:r>
              <a:t>MAIN GOAL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920240"/>
            <a:ext cx="3063240" cy="548639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050" b="0">
                <a:solidFill>
                  <a:srgbClr val="1A1A1A"/>
                </a:solidFill>
                <a:latin typeface="Aptos"/>
              </a:defRPr>
            </a:pPr>
            <a:r>
              <a:t>Skill foundations, spacing habits, simple decisions and confident movement.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297680" y="1508760"/>
            <a:ext cx="3337560" cy="1051560"/>
          </a:xfrm>
          <a:prstGeom prst="roundRect">
            <a:avLst/>
          </a:prstGeom>
          <a:solidFill>
            <a:srgbClr val="F5F5F5"/>
          </a:solidFill>
          <a:ln w="15240">
            <a:solidFill>
              <a:srgbClr val="68FF6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434840" y="1636776"/>
            <a:ext cx="306324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000" b="1">
                <a:solidFill>
                  <a:srgbClr val="1A1A1A"/>
                </a:solidFill>
                <a:latin typeface="Aptos"/>
              </a:defRPr>
            </a:pPr>
            <a:r>
              <a:t>COACH STYLE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434840" y="1920240"/>
            <a:ext cx="3063240" cy="548639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050" b="0">
                <a:solidFill>
                  <a:srgbClr val="1A1A1A"/>
                </a:solidFill>
                <a:latin typeface="Aptos"/>
              </a:defRPr>
            </a:pPr>
            <a:r>
              <a:t>One coaching point at a time. Let players solve simple problems.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8001000" y="1508760"/>
            <a:ext cx="3337560" cy="1051560"/>
          </a:xfrm>
          <a:prstGeom prst="roundRect">
            <a:avLst/>
          </a:prstGeom>
          <a:solidFill>
            <a:srgbClr val="F5F5F5"/>
          </a:solidFill>
          <a:ln w="15240">
            <a:solidFill>
              <a:srgbClr val="FFD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138160" y="1636776"/>
            <a:ext cx="306324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000" b="1">
                <a:solidFill>
                  <a:srgbClr val="1A1A1A"/>
                </a:solidFill>
                <a:latin typeface="Aptos"/>
              </a:defRPr>
            </a:pPr>
            <a:r>
              <a:t>GOOD SESSION FLOW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38160" y="1920240"/>
            <a:ext cx="3063240" cy="548639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050" b="0">
                <a:solidFill>
                  <a:srgbClr val="1A1A1A"/>
                </a:solidFill>
                <a:latin typeface="Aptos"/>
              </a:defRPr>
            </a:pPr>
            <a:r>
              <a:t>Movement, ball handling, passing/spacing, finishing, 2v2 or 3v3 game.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94360" y="3063240"/>
            <a:ext cx="2743200" cy="27432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600" b="1">
                <a:solidFill>
                  <a:srgbClr val="1A1A1A"/>
                </a:solidFill>
                <a:latin typeface="Aptos"/>
              </a:defRPr>
            </a:pPr>
            <a:r>
              <a:t>Recommended use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94360" y="3474720"/>
            <a:ext cx="5120640" cy="192024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731520" y="3584448"/>
            <a:ext cx="484632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PRACTICAL NOTES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58952" y="3950208"/>
            <a:ext cx="4800600" cy="1353312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Print individual activity slides for a session.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Duplicate activities are intentional where they suit more than one age level.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For older teams, raise intensity with time, scoring, pressure or decision constraints.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Keep explanations under 30 seconds and restart quickly.</a:t>
            </a:r>
          </a:p>
        </p:txBody>
      </p:sp>
      <p:sp>
        <p:nvSpPr>
          <p:cNvPr id="17" name="Rectangle 16"/>
          <p:cNvSpPr/>
          <p:nvPr/>
        </p:nvSpPr>
        <p:spPr>
          <a:xfrm>
            <a:off x="6583680" y="2697480"/>
            <a:ext cx="4343400" cy="2697480"/>
          </a:xfrm>
          <a:prstGeom prst="rect">
            <a:avLst/>
          </a:prstGeom>
          <a:solidFill>
            <a:srgbClr val="F8F8F8"/>
          </a:solidFill>
          <a:ln w="16510"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8755380" y="2697480"/>
            <a:ext cx="9144" cy="2697480"/>
          </a:xfrm>
          <a:prstGeom prst="rect">
            <a:avLst/>
          </a:prstGeom>
          <a:solidFill>
            <a:srgbClr val="C8C8C8"/>
          </a:solidFill>
          <a:ln>
            <a:solidFill>
              <a:srgbClr val="C8C8C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9710928" y="3290925"/>
            <a:ext cx="781812" cy="1510588"/>
          </a:xfrm>
          <a:prstGeom prst="rect">
            <a:avLst/>
          </a:prstGeom>
          <a:noFill/>
          <a:ln w="1524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ectangle 19"/>
          <p:cNvSpPr/>
          <p:nvPr/>
        </p:nvSpPr>
        <p:spPr>
          <a:xfrm>
            <a:off x="10536174" y="3857396"/>
            <a:ext cx="27432" cy="377647"/>
          </a:xfrm>
          <a:prstGeom prst="rect">
            <a:avLst/>
          </a:prstGeom>
          <a:solidFill>
            <a:srgbClr val="1A1A1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Oval 20"/>
          <p:cNvSpPr/>
          <p:nvPr/>
        </p:nvSpPr>
        <p:spPr>
          <a:xfrm>
            <a:off x="10384155" y="3965295"/>
            <a:ext cx="164592" cy="164592"/>
          </a:xfrm>
          <a:prstGeom prst="ellipse">
            <a:avLst/>
          </a:prstGeom>
          <a:noFill/>
          <a:ln w="1651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Oval 21"/>
          <p:cNvSpPr/>
          <p:nvPr/>
        </p:nvSpPr>
        <p:spPr>
          <a:xfrm>
            <a:off x="8451342" y="3749497"/>
            <a:ext cx="608076" cy="593445"/>
          </a:xfrm>
          <a:prstGeom prst="ellipse">
            <a:avLst/>
          </a:prstGeom>
          <a:noFill/>
          <a:ln>
            <a:solidFill>
              <a:srgbClr val="D2D2D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Oval 22"/>
          <p:cNvSpPr/>
          <p:nvPr/>
        </p:nvSpPr>
        <p:spPr>
          <a:xfrm>
            <a:off x="7351776" y="3136392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1</a:t>
            </a:r>
          </a:p>
        </p:txBody>
      </p:sp>
      <p:sp>
        <p:nvSpPr>
          <p:cNvPr id="24" name="Oval 23"/>
          <p:cNvSpPr/>
          <p:nvPr/>
        </p:nvSpPr>
        <p:spPr>
          <a:xfrm>
            <a:off x="7786116" y="4215384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2</a:t>
            </a:r>
          </a:p>
        </p:txBody>
      </p:sp>
      <p:sp>
        <p:nvSpPr>
          <p:cNvPr id="25" name="Oval 24"/>
          <p:cNvSpPr/>
          <p:nvPr/>
        </p:nvSpPr>
        <p:spPr>
          <a:xfrm>
            <a:off x="8654796" y="3541014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3</a:t>
            </a:r>
          </a:p>
        </p:txBody>
      </p:sp>
      <p:sp>
        <p:nvSpPr>
          <p:cNvPr id="26" name="Oval 25"/>
          <p:cNvSpPr/>
          <p:nvPr/>
        </p:nvSpPr>
        <p:spPr>
          <a:xfrm>
            <a:off x="9176004" y="4350258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4</a:t>
            </a:r>
          </a:p>
        </p:txBody>
      </p:sp>
      <p:sp>
        <p:nvSpPr>
          <p:cNvPr id="27" name="Oval 26"/>
          <p:cNvSpPr/>
          <p:nvPr/>
        </p:nvSpPr>
        <p:spPr>
          <a:xfrm>
            <a:off x="9870948" y="3945636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5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320040" y="6473952"/>
            <a:ext cx="594360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800" b="1">
                <a:solidFill>
                  <a:srgbClr val="6E6E6E"/>
                </a:solidFill>
                <a:latin typeface="Aptos"/>
              </a:defRPr>
            </a:pPr>
            <a:r>
              <a:t>SOUTH GALWAY STORMERS BASKETBALL • PRACTICE ACTIVITY LIBRARY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1567160" y="6473952"/>
            <a:ext cx="27432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 algn="r">
              <a:defRPr sz="800" b="1">
                <a:solidFill>
                  <a:srgbClr val="6E6E6E"/>
                </a:solidFill>
                <a:latin typeface="Aptos"/>
              </a:defRPr>
            </a:pPr>
            <a:r>
              <a:t>2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1A1A1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20040" y="164592"/>
            <a:ext cx="4389120" cy="219456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47920"/>
                </a:solidFill>
                <a:latin typeface="Aptos"/>
              </a:defRPr>
            </a:pPr>
            <a:r>
              <a:t>SOUTH GALWAY STORMERS BASKETBALL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0" y="164592"/>
            <a:ext cx="3474720" cy="219456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 algn="r">
              <a:defRPr sz="900" b="1">
                <a:solidFill>
                  <a:srgbClr val="FFFFFF"/>
                </a:solidFill>
                <a:latin typeface="Aptos"/>
              </a:defRPr>
            </a:pPr>
            <a:r>
              <a:t>ACADEMY ACTIVITY PACK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11480" y="868680"/>
            <a:ext cx="6492240" cy="50292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2800" b="1">
                <a:solidFill>
                  <a:srgbClr val="1A1A1A"/>
                </a:solidFill>
                <a:latin typeface="Georgia"/>
              </a:defRPr>
            </a:pPr>
            <a:r>
              <a:t>CROSSOVER LANE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38912" y="1417320"/>
            <a:ext cx="1600200" cy="292608"/>
          </a:xfrm>
          <a:prstGeom prst="roundRect">
            <a:avLst/>
          </a:prstGeom>
          <a:solidFill>
            <a:srgbClr val="F47920"/>
          </a:solidFill>
          <a:ln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BALL HANDLING AND DRIBBLING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148840" y="1417320"/>
            <a:ext cx="1600200" cy="292608"/>
          </a:xfrm>
          <a:prstGeom prst="roundRect">
            <a:avLst/>
          </a:prstGeom>
          <a:solidFill>
            <a:srgbClr val="FFD700"/>
          </a:solidFill>
          <a:ln>
            <a:solidFill>
              <a:srgbClr val="FFD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8–10 MIN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858768" y="1417320"/>
            <a:ext cx="1600200" cy="292608"/>
          </a:xfrm>
          <a:prstGeom prst="roundRect">
            <a:avLst/>
          </a:prstGeom>
          <a:solidFill>
            <a:srgbClr val="68FF6A"/>
          </a:solidFill>
          <a:ln>
            <a:solidFill>
              <a:srgbClr val="68FF6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LANES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75488" y="1810512"/>
            <a:ext cx="658368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Primary focus: Change direction with balance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57200" y="2240280"/>
            <a:ext cx="4160520" cy="297180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94360" y="2350008"/>
            <a:ext cx="388620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SETUP / HOW TO RUN IT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21792" y="2715768"/>
            <a:ext cx="3840480" cy="2404872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Set cones in a zigzag lane.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Players crossover at each cone.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Stay low and accelerate after move.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Finish with jump stop.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800600" y="2240280"/>
            <a:ext cx="2697480" cy="141732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68FF6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4937760" y="2350008"/>
            <a:ext cx="242316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COACHING CUES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965192" y="2715768"/>
            <a:ext cx="2377440" cy="850392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Plant outside foot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Ball low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Shoulders change direction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800600" y="3730752"/>
            <a:ext cx="2697480" cy="1627632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FFD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4937760" y="3840480"/>
            <a:ext cx="242316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ADJUST THE CHALLENGE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965192" y="4206240"/>
            <a:ext cx="2377440" cy="1060704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Easier: Walk through stationary.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Harder: Add defender cue or second move.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818120" y="1892807"/>
            <a:ext cx="2743200" cy="27432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200" b="1">
                <a:solidFill>
                  <a:srgbClr val="1A1A1A"/>
                </a:solidFill>
                <a:latin typeface="Aptos"/>
              </a:defRPr>
            </a:pPr>
            <a:r>
              <a:t>ACTIVITY DIAGRAM</a:t>
            </a:r>
          </a:p>
        </p:txBody>
      </p:sp>
      <p:sp>
        <p:nvSpPr>
          <p:cNvPr id="20" name="Rectangle 19"/>
          <p:cNvSpPr/>
          <p:nvPr/>
        </p:nvSpPr>
        <p:spPr>
          <a:xfrm>
            <a:off x="7726679" y="2240280"/>
            <a:ext cx="3886200" cy="2971800"/>
          </a:xfrm>
          <a:prstGeom prst="rect">
            <a:avLst/>
          </a:prstGeom>
          <a:solidFill>
            <a:srgbClr val="F8F8F8"/>
          </a:solidFill>
          <a:ln w="16510"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9669780" y="2240280"/>
            <a:ext cx="9144" cy="2971800"/>
          </a:xfrm>
          <a:prstGeom prst="rect">
            <a:avLst/>
          </a:prstGeom>
          <a:solidFill>
            <a:srgbClr val="C8C8C8"/>
          </a:solidFill>
          <a:ln>
            <a:solidFill>
              <a:srgbClr val="C8C8C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10524744" y="2894076"/>
            <a:ext cx="699516" cy="1664208"/>
          </a:xfrm>
          <a:prstGeom prst="rect">
            <a:avLst/>
          </a:prstGeom>
          <a:noFill/>
          <a:ln w="1524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11263122" y="3518154"/>
            <a:ext cx="27432" cy="416052"/>
          </a:xfrm>
          <a:prstGeom prst="rect">
            <a:avLst/>
          </a:prstGeom>
          <a:solidFill>
            <a:srgbClr val="1A1A1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11127105" y="3637026"/>
            <a:ext cx="164592" cy="164592"/>
          </a:xfrm>
          <a:prstGeom prst="ellipse">
            <a:avLst/>
          </a:prstGeom>
          <a:noFill/>
          <a:ln w="1651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Oval 24"/>
          <p:cNvSpPr/>
          <p:nvPr/>
        </p:nvSpPr>
        <p:spPr>
          <a:xfrm>
            <a:off x="9397746" y="3399282"/>
            <a:ext cx="544068" cy="653796"/>
          </a:xfrm>
          <a:prstGeom prst="ellipse">
            <a:avLst/>
          </a:prstGeom>
          <a:noFill/>
          <a:ln>
            <a:solidFill>
              <a:srgbClr val="D2D2D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Oval 25"/>
          <p:cNvSpPr/>
          <p:nvPr/>
        </p:nvSpPr>
        <p:spPr>
          <a:xfrm>
            <a:off x="8325612" y="2882646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1</a:t>
            </a:r>
          </a:p>
        </p:txBody>
      </p:sp>
      <p:sp>
        <p:nvSpPr>
          <p:cNvPr id="27" name="Oval 26"/>
          <p:cNvSpPr/>
          <p:nvPr/>
        </p:nvSpPr>
        <p:spPr>
          <a:xfrm>
            <a:off x="8714232" y="3833622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2</a:t>
            </a:r>
          </a:p>
        </p:txBody>
      </p:sp>
      <p:sp>
        <p:nvSpPr>
          <p:cNvPr id="28" name="Oval 27"/>
          <p:cNvSpPr/>
          <p:nvPr/>
        </p:nvSpPr>
        <p:spPr>
          <a:xfrm>
            <a:off x="9374886" y="3268980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3</a:t>
            </a:r>
          </a:p>
        </p:txBody>
      </p:sp>
      <p:sp>
        <p:nvSpPr>
          <p:cNvPr id="29" name="Oval 28"/>
          <p:cNvSpPr/>
          <p:nvPr/>
        </p:nvSpPr>
        <p:spPr>
          <a:xfrm>
            <a:off x="9880092" y="4160520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4</a:t>
            </a:r>
          </a:p>
        </p:txBody>
      </p:sp>
      <p:sp>
        <p:nvSpPr>
          <p:cNvPr id="30" name="Oval 29"/>
          <p:cNvSpPr/>
          <p:nvPr/>
        </p:nvSpPr>
        <p:spPr>
          <a:xfrm>
            <a:off x="10657332" y="3536442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5</a:t>
            </a:r>
          </a:p>
        </p:txBody>
      </p:sp>
      <p:sp>
        <p:nvSpPr>
          <p:cNvPr id="31" name="Oval 30"/>
          <p:cNvSpPr/>
          <p:nvPr/>
        </p:nvSpPr>
        <p:spPr>
          <a:xfrm>
            <a:off x="8092440" y="4576572"/>
            <a:ext cx="201168" cy="201168"/>
          </a:xfrm>
          <a:prstGeom prst="ellipse">
            <a:avLst/>
          </a:prstGeom>
          <a:solidFill>
            <a:srgbClr val="68FF6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C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457200" y="5504688"/>
            <a:ext cx="11155680" cy="566928"/>
          </a:xfrm>
          <a:prstGeom prst="roundRect">
            <a:avLst/>
          </a:prstGeom>
          <a:solidFill>
            <a:srgbClr val="1A1A1A"/>
          </a:solidFill>
          <a:ln w="15240"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658368" y="5660136"/>
            <a:ext cx="1188720" cy="18288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47920"/>
                </a:solidFill>
                <a:latin typeface="Aptos"/>
              </a:defRPr>
            </a:pPr>
            <a:r>
              <a:t>COACH'S EYES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737360" y="5641848"/>
            <a:ext cx="457200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000" b="0">
                <a:solidFill>
                  <a:srgbClr val="FFFFFF"/>
                </a:solidFill>
                <a:latin typeface="Aptos"/>
              </a:defRPr>
            </a:pPr>
            <a:r>
              <a:t>Coach the one cue that matters most for this age group.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537960" y="5660136"/>
            <a:ext cx="731520" cy="18288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FD700"/>
                </a:solidFill>
                <a:latin typeface="Aptos"/>
              </a:defRPr>
            </a:pPr>
            <a:r>
              <a:t>SAFETY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223760" y="5641848"/>
            <a:ext cx="402336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000" b="0">
                <a:solidFill>
                  <a:srgbClr val="FFFFFF"/>
                </a:solidFill>
                <a:latin typeface="Aptos"/>
              </a:defRPr>
            </a:pPr>
            <a:r>
              <a:t>Separate lanes clearly.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320040" y="6473952"/>
            <a:ext cx="594360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800" b="1">
                <a:solidFill>
                  <a:srgbClr val="6E6E6E"/>
                </a:solidFill>
                <a:latin typeface="Aptos"/>
              </a:defRPr>
            </a:pPr>
            <a:r>
              <a:t>SOUTH GALWAY STORMERS BASKETBALL • PRACTICE ACTIVITY LIBRARY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1567160" y="6473952"/>
            <a:ext cx="27432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 algn="r">
              <a:defRPr sz="800" b="1">
                <a:solidFill>
                  <a:srgbClr val="6E6E6E"/>
                </a:solidFill>
                <a:latin typeface="Aptos"/>
              </a:defRPr>
            </a:pPr>
            <a:r>
              <a:t>20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1A1A1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20040" y="164592"/>
            <a:ext cx="4389120" cy="219456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47920"/>
                </a:solidFill>
                <a:latin typeface="Aptos"/>
              </a:defRPr>
            </a:pPr>
            <a:r>
              <a:t>SOUTH GALWAY STORMERS BASKETBALL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0" y="164592"/>
            <a:ext cx="3474720" cy="219456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 algn="r">
              <a:defRPr sz="900" b="1">
                <a:solidFill>
                  <a:srgbClr val="FFFFFF"/>
                </a:solidFill>
                <a:latin typeface="Aptos"/>
              </a:defRPr>
            </a:pPr>
            <a:r>
              <a:t>ACADEMY ACTIVITY PACK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11480" y="868680"/>
            <a:ext cx="6492240" cy="50292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2800" b="1">
                <a:solidFill>
                  <a:srgbClr val="1A1A1A"/>
                </a:solidFill>
                <a:latin typeface="Georgia"/>
              </a:defRPr>
            </a:pPr>
            <a:r>
              <a:t>WEAK HAND JOURNEY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38912" y="1417320"/>
            <a:ext cx="1600200" cy="292608"/>
          </a:xfrm>
          <a:prstGeom prst="roundRect">
            <a:avLst/>
          </a:prstGeom>
          <a:solidFill>
            <a:srgbClr val="F47920"/>
          </a:solidFill>
          <a:ln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BALL HANDLING AND DRIBBLING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148840" y="1417320"/>
            <a:ext cx="1600200" cy="292608"/>
          </a:xfrm>
          <a:prstGeom prst="roundRect">
            <a:avLst/>
          </a:prstGeom>
          <a:solidFill>
            <a:srgbClr val="FFD700"/>
          </a:solidFill>
          <a:ln>
            <a:solidFill>
              <a:srgbClr val="FFD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6–8 MIN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858768" y="1417320"/>
            <a:ext cx="1600200" cy="292608"/>
          </a:xfrm>
          <a:prstGeom prst="roundRect">
            <a:avLst/>
          </a:prstGeom>
          <a:solidFill>
            <a:srgbClr val="68FF6A"/>
          </a:solidFill>
          <a:ln>
            <a:solidFill>
              <a:srgbClr val="68FF6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HALF COURT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75488" y="1810512"/>
            <a:ext cx="658368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Primary focus: Developing both hands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57200" y="2240280"/>
            <a:ext cx="4160520" cy="297180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94360" y="2350008"/>
            <a:ext cx="388620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SETUP / HOW TO RUN IT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21792" y="2715768"/>
            <a:ext cx="3840480" cy="2404872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Players travel gate to gate using weak hand.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At each gate complete three strong bounces.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Switch to strong hand only for recovery.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End with reflection.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800600" y="2240280"/>
            <a:ext cx="2697480" cy="141732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68FF6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4937760" y="2350008"/>
            <a:ext cx="242316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COACHING CUES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965192" y="2715768"/>
            <a:ext cx="2377440" cy="850392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Try the hard side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Keep ball beside body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Recover calmly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800600" y="3730752"/>
            <a:ext cx="2697480" cy="1627632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FFD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4937760" y="3840480"/>
            <a:ext cx="242316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ADJUST THE CHALLENGE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965192" y="4206240"/>
            <a:ext cx="2377440" cy="1060704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Easier: Use stationary bounces.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Harder: Add time target or defender shadow.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818120" y="1892807"/>
            <a:ext cx="2743200" cy="27432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200" b="1">
                <a:solidFill>
                  <a:srgbClr val="1A1A1A"/>
                </a:solidFill>
                <a:latin typeface="Aptos"/>
              </a:defRPr>
            </a:pPr>
            <a:r>
              <a:t>ACTIVITY DIAGRAM</a:t>
            </a:r>
          </a:p>
        </p:txBody>
      </p:sp>
      <p:sp>
        <p:nvSpPr>
          <p:cNvPr id="20" name="Rectangle 19"/>
          <p:cNvSpPr/>
          <p:nvPr/>
        </p:nvSpPr>
        <p:spPr>
          <a:xfrm>
            <a:off x="7726679" y="2240280"/>
            <a:ext cx="3886200" cy="2971800"/>
          </a:xfrm>
          <a:prstGeom prst="rect">
            <a:avLst/>
          </a:prstGeom>
          <a:solidFill>
            <a:srgbClr val="F8F8F8"/>
          </a:solidFill>
          <a:ln w="16510"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9669780" y="2240280"/>
            <a:ext cx="9144" cy="2971800"/>
          </a:xfrm>
          <a:prstGeom prst="rect">
            <a:avLst/>
          </a:prstGeom>
          <a:solidFill>
            <a:srgbClr val="C8C8C8"/>
          </a:solidFill>
          <a:ln>
            <a:solidFill>
              <a:srgbClr val="C8C8C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10524744" y="2894076"/>
            <a:ext cx="699516" cy="1664208"/>
          </a:xfrm>
          <a:prstGeom prst="rect">
            <a:avLst/>
          </a:prstGeom>
          <a:noFill/>
          <a:ln w="1524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11263122" y="3518154"/>
            <a:ext cx="27432" cy="416052"/>
          </a:xfrm>
          <a:prstGeom prst="rect">
            <a:avLst/>
          </a:prstGeom>
          <a:solidFill>
            <a:srgbClr val="1A1A1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11127105" y="3637026"/>
            <a:ext cx="164592" cy="164592"/>
          </a:xfrm>
          <a:prstGeom prst="ellipse">
            <a:avLst/>
          </a:prstGeom>
          <a:noFill/>
          <a:ln w="1651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Oval 24"/>
          <p:cNvSpPr/>
          <p:nvPr/>
        </p:nvSpPr>
        <p:spPr>
          <a:xfrm>
            <a:off x="9397746" y="3399282"/>
            <a:ext cx="544068" cy="653796"/>
          </a:xfrm>
          <a:prstGeom prst="ellipse">
            <a:avLst/>
          </a:prstGeom>
          <a:noFill/>
          <a:ln>
            <a:solidFill>
              <a:srgbClr val="D2D2D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Oval 25"/>
          <p:cNvSpPr/>
          <p:nvPr/>
        </p:nvSpPr>
        <p:spPr>
          <a:xfrm>
            <a:off x="8325612" y="3625596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1</a:t>
            </a:r>
          </a:p>
        </p:txBody>
      </p:sp>
      <p:sp>
        <p:nvSpPr>
          <p:cNvPr id="27" name="Oval 26"/>
          <p:cNvSpPr/>
          <p:nvPr/>
        </p:nvSpPr>
        <p:spPr>
          <a:xfrm>
            <a:off x="8986266" y="2882646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2</a:t>
            </a:r>
          </a:p>
        </p:txBody>
      </p:sp>
      <p:sp>
        <p:nvSpPr>
          <p:cNvPr id="28" name="Oval 27"/>
          <p:cNvSpPr/>
          <p:nvPr/>
        </p:nvSpPr>
        <p:spPr>
          <a:xfrm>
            <a:off x="8986266" y="4279392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3</a:t>
            </a:r>
          </a:p>
        </p:txBody>
      </p:sp>
      <p:sp>
        <p:nvSpPr>
          <p:cNvPr id="29" name="Oval 28"/>
          <p:cNvSpPr/>
          <p:nvPr/>
        </p:nvSpPr>
        <p:spPr>
          <a:xfrm>
            <a:off x="9957816" y="3179826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4</a:t>
            </a:r>
          </a:p>
        </p:txBody>
      </p:sp>
      <p:sp>
        <p:nvSpPr>
          <p:cNvPr id="30" name="Oval 29"/>
          <p:cNvSpPr/>
          <p:nvPr/>
        </p:nvSpPr>
        <p:spPr>
          <a:xfrm>
            <a:off x="10346436" y="3982211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5</a:t>
            </a:r>
          </a:p>
        </p:txBody>
      </p:sp>
      <p:sp>
        <p:nvSpPr>
          <p:cNvPr id="31" name="Oval 30"/>
          <p:cNvSpPr/>
          <p:nvPr/>
        </p:nvSpPr>
        <p:spPr>
          <a:xfrm>
            <a:off x="7936992" y="2674620"/>
            <a:ext cx="201168" cy="201168"/>
          </a:xfrm>
          <a:prstGeom prst="ellipse">
            <a:avLst/>
          </a:prstGeom>
          <a:solidFill>
            <a:srgbClr val="68FF6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C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457200" y="5504688"/>
            <a:ext cx="11155680" cy="566928"/>
          </a:xfrm>
          <a:prstGeom prst="roundRect">
            <a:avLst/>
          </a:prstGeom>
          <a:solidFill>
            <a:srgbClr val="1A1A1A"/>
          </a:solidFill>
          <a:ln w="15240"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658368" y="5660136"/>
            <a:ext cx="1188720" cy="18288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47920"/>
                </a:solidFill>
                <a:latin typeface="Aptos"/>
              </a:defRPr>
            </a:pPr>
            <a:r>
              <a:t>COACH'S EYES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737360" y="5641848"/>
            <a:ext cx="457200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000" b="0">
                <a:solidFill>
                  <a:srgbClr val="FFFFFF"/>
                </a:solidFill>
                <a:latin typeface="Aptos"/>
              </a:defRPr>
            </a:pPr>
            <a:r>
              <a:t>Coach the one cue that matters most for this age group.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537960" y="5660136"/>
            <a:ext cx="731520" cy="18288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FD700"/>
                </a:solidFill>
                <a:latin typeface="Aptos"/>
              </a:defRPr>
            </a:pPr>
            <a:r>
              <a:t>SAFETY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223760" y="5641848"/>
            <a:ext cx="402336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000" b="0">
                <a:solidFill>
                  <a:srgbClr val="FFFFFF"/>
                </a:solidFill>
                <a:latin typeface="Aptos"/>
              </a:defRPr>
            </a:pPr>
            <a:r>
              <a:t>Keep success more important than speed.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320040" y="6473952"/>
            <a:ext cx="594360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800" b="1">
                <a:solidFill>
                  <a:srgbClr val="6E6E6E"/>
                </a:solidFill>
                <a:latin typeface="Aptos"/>
              </a:defRPr>
            </a:pPr>
            <a:r>
              <a:t>SOUTH GALWAY STORMERS BASKETBALL • PRACTICE ACTIVITY LIBRARY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1567160" y="6473952"/>
            <a:ext cx="27432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 algn="r">
              <a:defRPr sz="800" b="1">
                <a:solidFill>
                  <a:srgbClr val="6E6E6E"/>
                </a:solidFill>
                <a:latin typeface="Aptos"/>
              </a:defRPr>
            </a:pPr>
            <a:r>
              <a:t>21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1A1A1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20040" y="164592"/>
            <a:ext cx="4389120" cy="219456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47920"/>
                </a:solidFill>
                <a:latin typeface="Aptos"/>
              </a:defRPr>
            </a:pPr>
            <a:r>
              <a:t>SOUTH GALWAY STORMERS BASKETBALL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0" y="164592"/>
            <a:ext cx="3474720" cy="219456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 algn="r">
              <a:defRPr sz="900" b="1">
                <a:solidFill>
                  <a:srgbClr val="FFFFFF"/>
                </a:solidFill>
                <a:latin typeface="Aptos"/>
              </a:defRPr>
            </a:pPr>
            <a:r>
              <a:t>ACADEMY ACTIVITY PACK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11480" y="868680"/>
            <a:ext cx="6492240" cy="50292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2800" b="1">
                <a:solidFill>
                  <a:srgbClr val="1A1A1A"/>
                </a:solidFill>
                <a:latin typeface="Georgia"/>
              </a:defRPr>
            </a:pPr>
            <a:r>
              <a:t>DRIBBLE KNOCKOUT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38912" y="1417320"/>
            <a:ext cx="1600200" cy="292608"/>
          </a:xfrm>
          <a:prstGeom prst="roundRect">
            <a:avLst/>
          </a:prstGeom>
          <a:solidFill>
            <a:srgbClr val="F47920"/>
          </a:solidFill>
          <a:ln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BALL HANDLING AND DRIBBLING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148840" y="1417320"/>
            <a:ext cx="1600200" cy="292608"/>
          </a:xfrm>
          <a:prstGeom prst="roundRect">
            <a:avLst/>
          </a:prstGeom>
          <a:solidFill>
            <a:srgbClr val="FFD700"/>
          </a:solidFill>
          <a:ln>
            <a:solidFill>
              <a:srgbClr val="FFD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6–8 MIN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858768" y="1417320"/>
            <a:ext cx="1600200" cy="292608"/>
          </a:xfrm>
          <a:prstGeom prst="roundRect">
            <a:avLst/>
          </a:prstGeom>
          <a:solidFill>
            <a:srgbClr val="68FF6A"/>
          </a:solidFill>
          <a:ln>
            <a:solidFill>
              <a:srgbClr val="68FF6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MARKED CIRCLE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75488" y="1810512"/>
            <a:ext cx="658368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Primary focus: Awareness and protection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57200" y="2240280"/>
            <a:ext cx="4160520" cy="297180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94360" y="2350008"/>
            <a:ext cx="388620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SETUP / HOW TO RUN IT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21792" y="2715768"/>
            <a:ext cx="3840480" cy="2404872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Players dribble inside a safe area.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Protect own ball while trying to tap others away.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If ball leaves, complete quick reset and rejoin.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Shrink area only if safe.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800600" y="2240280"/>
            <a:ext cx="2697480" cy="141732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68FF6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4937760" y="2350008"/>
            <a:ext cx="242316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COACHING CUES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965192" y="2715768"/>
            <a:ext cx="2377440" cy="850392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Eyes up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Use body not hands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Stay in bounds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800600" y="3730752"/>
            <a:ext cx="2697480" cy="1627632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FFD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4937760" y="3840480"/>
            <a:ext cx="242316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ADJUST THE CHALLENGE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965192" y="4206240"/>
            <a:ext cx="2377440" cy="1060704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Easier: No stealing, only tags.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Harder: Reduce area or weak-hand only.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818120" y="1892807"/>
            <a:ext cx="2743200" cy="27432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200" b="1">
                <a:solidFill>
                  <a:srgbClr val="1A1A1A"/>
                </a:solidFill>
                <a:latin typeface="Aptos"/>
              </a:defRPr>
            </a:pPr>
            <a:r>
              <a:t>ACTIVITY DIAGRAM</a:t>
            </a:r>
          </a:p>
        </p:txBody>
      </p:sp>
      <p:sp>
        <p:nvSpPr>
          <p:cNvPr id="20" name="Rectangle 19"/>
          <p:cNvSpPr/>
          <p:nvPr/>
        </p:nvSpPr>
        <p:spPr>
          <a:xfrm>
            <a:off x="7726679" y="2240280"/>
            <a:ext cx="3886200" cy="2971800"/>
          </a:xfrm>
          <a:prstGeom prst="rect">
            <a:avLst/>
          </a:prstGeom>
          <a:solidFill>
            <a:srgbClr val="F8F8F8"/>
          </a:solidFill>
          <a:ln w="16510"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9669780" y="2240280"/>
            <a:ext cx="9144" cy="2971800"/>
          </a:xfrm>
          <a:prstGeom prst="rect">
            <a:avLst/>
          </a:prstGeom>
          <a:solidFill>
            <a:srgbClr val="C8C8C8"/>
          </a:solidFill>
          <a:ln>
            <a:solidFill>
              <a:srgbClr val="C8C8C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10524744" y="2894076"/>
            <a:ext cx="699516" cy="1664208"/>
          </a:xfrm>
          <a:prstGeom prst="rect">
            <a:avLst/>
          </a:prstGeom>
          <a:noFill/>
          <a:ln w="1524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11263122" y="3518154"/>
            <a:ext cx="27432" cy="416052"/>
          </a:xfrm>
          <a:prstGeom prst="rect">
            <a:avLst/>
          </a:prstGeom>
          <a:solidFill>
            <a:srgbClr val="1A1A1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11127105" y="3637026"/>
            <a:ext cx="164592" cy="164592"/>
          </a:xfrm>
          <a:prstGeom prst="ellipse">
            <a:avLst/>
          </a:prstGeom>
          <a:noFill/>
          <a:ln w="1651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Oval 24"/>
          <p:cNvSpPr/>
          <p:nvPr/>
        </p:nvSpPr>
        <p:spPr>
          <a:xfrm>
            <a:off x="9397746" y="3399282"/>
            <a:ext cx="544068" cy="653796"/>
          </a:xfrm>
          <a:prstGeom prst="ellipse">
            <a:avLst/>
          </a:prstGeom>
          <a:noFill/>
          <a:ln>
            <a:solidFill>
              <a:srgbClr val="D2D2D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Oval 25"/>
          <p:cNvSpPr/>
          <p:nvPr/>
        </p:nvSpPr>
        <p:spPr>
          <a:xfrm>
            <a:off x="8403336" y="2674620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1</a:t>
            </a:r>
          </a:p>
        </p:txBody>
      </p:sp>
      <p:sp>
        <p:nvSpPr>
          <p:cNvPr id="27" name="Oval 26"/>
          <p:cNvSpPr/>
          <p:nvPr/>
        </p:nvSpPr>
        <p:spPr>
          <a:xfrm>
            <a:off x="8403336" y="4576572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2</a:t>
            </a:r>
          </a:p>
        </p:txBody>
      </p:sp>
      <p:sp>
        <p:nvSpPr>
          <p:cNvPr id="28" name="Oval 27"/>
          <p:cNvSpPr/>
          <p:nvPr/>
        </p:nvSpPr>
        <p:spPr>
          <a:xfrm>
            <a:off x="9569196" y="3625596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3</a:t>
            </a:r>
          </a:p>
        </p:txBody>
      </p:sp>
      <p:sp>
        <p:nvSpPr>
          <p:cNvPr id="29" name="Oval 28"/>
          <p:cNvSpPr/>
          <p:nvPr/>
        </p:nvSpPr>
        <p:spPr>
          <a:xfrm>
            <a:off x="10268712" y="2852928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4</a:t>
            </a:r>
          </a:p>
        </p:txBody>
      </p:sp>
      <p:sp>
        <p:nvSpPr>
          <p:cNvPr id="30" name="Oval 29"/>
          <p:cNvSpPr/>
          <p:nvPr/>
        </p:nvSpPr>
        <p:spPr>
          <a:xfrm>
            <a:off x="10890504" y="3625596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5</a:t>
            </a:r>
          </a:p>
        </p:txBody>
      </p:sp>
      <p:sp>
        <p:nvSpPr>
          <p:cNvPr id="31" name="Oval 30"/>
          <p:cNvSpPr/>
          <p:nvPr/>
        </p:nvSpPr>
        <p:spPr>
          <a:xfrm>
            <a:off x="8014716" y="3625596"/>
            <a:ext cx="201168" cy="201168"/>
          </a:xfrm>
          <a:prstGeom prst="ellipse">
            <a:avLst/>
          </a:prstGeom>
          <a:solidFill>
            <a:srgbClr val="68FF6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C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457200" y="5504688"/>
            <a:ext cx="11155680" cy="566928"/>
          </a:xfrm>
          <a:prstGeom prst="roundRect">
            <a:avLst/>
          </a:prstGeom>
          <a:solidFill>
            <a:srgbClr val="1A1A1A"/>
          </a:solidFill>
          <a:ln w="15240"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658368" y="5660136"/>
            <a:ext cx="1188720" cy="18288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47920"/>
                </a:solidFill>
                <a:latin typeface="Aptos"/>
              </a:defRPr>
            </a:pPr>
            <a:r>
              <a:t>COACH'S EYES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737360" y="5641848"/>
            <a:ext cx="457200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000" b="0">
                <a:solidFill>
                  <a:srgbClr val="FFFFFF"/>
                </a:solidFill>
                <a:latin typeface="Aptos"/>
              </a:defRPr>
            </a:pPr>
            <a:r>
              <a:t>Coach the one cue that matters most for this age group.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537960" y="5660136"/>
            <a:ext cx="731520" cy="18288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FD700"/>
                </a:solidFill>
                <a:latin typeface="Aptos"/>
              </a:defRPr>
            </a:pPr>
            <a:r>
              <a:t>SAFETY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223760" y="5641848"/>
            <a:ext cx="402336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000" b="0">
                <a:solidFill>
                  <a:srgbClr val="FFFFFF"/>
                </a:solidFill>
                <a:latin typeface="Aptos"/>
              </a:defRPr>
            </a:pPr>
            <a:r>
              <a:t>No contact, no diving.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320040" y="6473952"/>
            <a:ext cx="594360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800" b="1">
                <a:solidFill>
                  <a:srgbClr val="6E6E6E"/>
                </a:solidFill>
                <a:latin typeface="Aptos"/>
              </a:defRPr>
            </a:pPr>
            <a:r>
              <a:t>SOUTH GALWAY STORMERS BASKETBALL • PRACTICE ACTIVITY LIBRARY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1567160" y="6473952"/>
            <a:ext cx="27432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 algn="r">
              <a:defRPr sz="800" b="1">
                <a:solidFill>
                  <a:srgbClr val="6E6E6E"/>
                </a:solidFill>
                <a:latin typeface="Aptos"/>
              </a:defRPr>
            </a:pPr>
            <a:r>
              <a:t>22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1A1A1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20040" y="164592"/>
            <a:ext cx="4389120" cy="219456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47920"/>
                </a:solidFill>
                <a:latin typeface="Aptos"/>
              </a:defRPr>
            </a:pPr>
            <a:r>
              <a:t>SOUTH GALWAY STORMERS BASKETBALL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0" y="164592"/>
            <a:ext cx="3474720" cy="219456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 algn="r">
              <a:defRPr sz="900" b="1">
                <a:solidFill>
                  <a:srgbClr val="FFFFFF"/>
                </a:solidFill>
                <a:latin typeface="Aptos"/>
              </a:defRPr>
            </a:pPr>
            <a:r>
              <a:t>ACADEMY ACTIVITY PACK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11480" y="868680"/>
            <a:ext cx="6492240" cy="50292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2800" b="1">
                <a:solidFill>
                  <a:srgbClr val="1A1A1A"/>
                </a:solidFill>
                <a:latin typeface="Georgia"/>
              </a:defRPr>
            </a:pPr>
            <a:r>
              <a:t>CONE ESCAPE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38912" y="1417320"/>
            <a:ext cx="1600200" cy="292608"/>
          </a:xfrm>
          <a:prstGeom prst="roundRect">
            <a:avLst/>
          </a:prstGeom>
          <a:solidFill>
            <a:srgbClr val="F47920"/>
          </a:solidFill>
          <a:ln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BALL HANDLING AND DRIBBLING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148840" y="1417320"/>
            <a:ext cx="1600200" cy="292608"/>
          </a:xfrm>
          <a:prstGeom prst="roundRect">
            <a:avLst/>
          </a:prstGeom>
          <a:solidFill>
            <a:srgbClr val="FFD700"/>
          </a:solidFill>
          <a:ln>
            <a:solidFill>
              <a:srgbClr val="FFD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8–10 MIN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858768" y="1417320"/>
            <a:ext cx="1600200" cy="292608"/>
          </a:xfrm>
          <a:prstGeom prst="roundRect">
            <a:avLst/>
          </a:prstGeom>
          <a:solidFill>
            <a:srgbClr val="68FF6A"/>
          </a:solidFill>
          <a:ln>
            <a:solidFill>
              <a:srgbClr val="68FF6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SMALL LANES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75488" y="1810512"/>
            <a:ext cx="658368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Primary focus: Decision dribble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57200" y="2240280"/>
            <a:ext cx="4160520" cy="297180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94360" y="2350008"/>
            <a:ext cx="388620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SETUP / HOW TO RUN IT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21792" y="2715768"/>
            <a:ext cx="3840480" cy="2404872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Player dribbles to cone defender.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Coach points left or right late.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Player escapes with chosen move.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Finish with pass to target.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800600" y="2240280"/>
            <a:ext cx="2697480" cy="141732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68FF6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4937760" y="2350008"/>
            <a:ext cx="242316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COACHING CUES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965192" y="2715768"/>
            <a:ext cx="2377440" cy="850392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Read first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Move second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Change pace after move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800600" y="3730752"/>
            <a:ext cx="2697480" cy="1627632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FFD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4937760" y="3840480"/>
            <a:ext cx="242316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ADJUST THE CHALLENGE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965192" y="4206240"/>
            <a:ext cx="2377440" cy="1060704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Easier: Call direction earlier.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Harder: Add live defender.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818120" y="1892807"/>
            <a:ext cx="2743200" cy="27432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200" b="1">
                <a:solidFill>
                  <a:srgbClr val="1A1A1A"/>
                </a:solidFill>
                <a:latin typeface="Aptos"/>
              </a:defRPr>
            </a:pPr>
            <a:r>
              <a:t>ACTIVITY DIAGRAM</a:t>
            </a:r>
          </a:p>
        </p:txBody>
      </p:sp>
      <p:sp>
        <p:nvSpPr>
          <p:cNvPr id="20" name="Rectangle 19"/>
          <p:cNvSpPr/>
          <p:nvPr/>
        </p:nvSpPr>
        <p:spPr>
          <a:xfrm>
            <a:off x="7726679" y="2240280"/>
            <a:ext cx="3886200" cy="2971800"/>
          </a:xfrm>
          <a:prstGeom prst="rect">
            <a:avLst/>
          </a:prstGeom>
          <a:solidFill>
            <a:srgbClr val="F8F8F8"/>
          </a:solidFill>
          <a:ln w="16510"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9669780" y="2240280"/>
            <a:ext cx="9144" cy="2971800"/>
          </a:xfrm>
          <a:prstGeom prst="rect">
            <a:avLst/>
          </a:prstGeom>
          <a:solidFill>
            <a:srgbClr val="C8C8C8"/>
          </a:solidFill>
          <a:ln>
            <a:solidFill>
              <a:srgbClr val="C8C8C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10524744" y="2894076"/>
            <a:ext cx="699516" cy="1664208"/>
          </a:xfrm>
          <a:prstGeom prst="rect">
            <a:avLst/>
          </a:prstGeom>
          <a:noFill/>
          <a:ln w="1524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11263122" y="3518154"/>
            <a:ext cx="27432" cy="416052"/>
          </a:xfrm>
          <a:prstGeom prst="rect">
            <a:avLst/>
          </a:prstGeom>
          <a:solidFill>
            <a:srgbClr val="1A1A1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11127105" y="3637026"/>
            <a:ext cx="164592" cy="164592"/>
          </a:xfrm>
          <a:prstGeom prst="ellipse">
            <a:avLst/>
          </a:prstGeom>
          <a:noFill/>
          <a:ln w="1651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Oval 24"/>
          <p:cNvSpPr/>
          <p:nvPr/>
        </p:nvSpPr>
        <p:spPr>
          <a:xfrm>
            <a:off x="9397746" y="3399282"/>
            <a:ext cx="544068" cy="653796"/>
          </a:xfrm>
          <a:prstGeom prst="ellipse">
            <a:avLst/>
          </a:prstGeom>
          <a:noFill/>
          <a:ln>
            <a:solidFill>
              <a:srgbClr val="D2D2D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Oval 25"/>
          <p:cNvSpPr/>
          <p:nvPr/>
        </p:nvSpPr>
        <p:spPr>
          <a:xfrm>
            <a:off x="8325612" y="2882646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1</a:t>
            </a:r>
          </a:p>
        </p:txBody>
      </p:sp>
      <p:sp>
        <p:nvSpPr>
          <p:cNvPr id="27" name="Oval 26"/>
          <p:cNvSpPr/>
          <p:nvPr/>
        </p:nvSpPr>
        <p:spPr>
          <a:xfrm>
            <a:off x="8714232" y="3833622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2</a:t>
            </a:r>
          </a:p>
        </p:txBody>
      </p:sp>
      <p:sp>
        <p:nvSpPr>
          <p:cNvPr id="28" name="Oval 27"/>
          <p:cNvSpPr/>
          <p:nvPr/>
        </p:nvSpPr>
        <p:spPr>
          <a:xfrm>
            <a:off x="9374886" y="3268980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3</a:t>
            </a:r>
          </a:p>
        </p:txBody>
      </p:sp>
      <p:sp>
        <p:nvSpPr>
          <p:cNvPr id="29" name="Oval 28"/>
          <p:cNvSpPr/>
          <p:nvPr/>
        </p:nvSpPr>
        <p:spPr>
          <a:xfrm>
            <a:off x="9880092" y="4160520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4</a:t>
            </a:r>
          </a:p>
        </p:txBody>
      </p:sp>
      <p:sp>
        <p:nvSpPr>
          <p:cNvPr id="30" name="Oval 29"/>
          <p:cNvSpPr/>
          <p:nvPr/>
        </p:nvSpPr>
        <p:spPr>
          <a:xfrm>
            <a:off x="10657332" y="3536442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5</a:t>
            </a:r>
          </a:p>
        </p:txBody>
      </p:sp>
      <p:sp>
        <p:nvSpPr>
          <p:cNvPr id="31" name="Oval 30"/>
          <p:cNvSpPr/>
          <p:nvPr/>
        </p:nvSpPr>
        <p:spPr>
          <a:xfrm>
            <a:off x="8092440" y="4576572"/>
            <a:ext cx="201168" cy="201168"/>
          </a:xfrm>
          <a:prstGeom prst="ellipse">
            <a:avLst/>
          </a:prstGeom>
          <a:solidFill>
            <a:srgbClr val="68FF6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C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457200" y="5504688"/>
            <a:ext cx="11155680" cy="566928"/>
          </a:xfrm>
          <a:prstGeom prst="roundRect">
            <a:avLst/>
          </a:prstGeom>
          <a:solidFill>
            <a:srgbClr val="1A1A1A"/>
          </a:solidFill>
          <a:ln w="15240"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658368" y="5660136"/>
            <a:ext cx="1188720" cy="18288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47920"/>
                </a:solidFill>
                <a:latin typeface="Aptos"/>
              </a:defRPr>
            </a:pPr>
            <a:r>
              <a:t>COACH'S EYES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737360" y="5641848"/>
            <a:ext cx="457200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000" b="0">
                <a:solidFill>
                  <a:srgbClr val="FFFFFF"/>
                </a:solidFill>
                <a:latin typeface="Aptos"/>
              </a:defRPr>
            </a:pPr>
            <a:r>
              <a:t>Coach the one cue that matters most for this age group.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537960" y="5660136"/>
            <a:ext cx="731520" cy="18288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FD700"/>
                </a:solidFill>
                <a:latin typeface="Aptos"/>
              </a:defRPr>
            </a:pPr>
            <a:r>
              <a:t>SAFETY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223760" y="5641848"/>
            <a:ext cx="402336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000" b="0">
                <a:solidFill>
                  <a:srgbClr val="FFFFFF"/>
                </a:solidFill>
                <a:latin typeface="Aptos"/>
              </a:defRPr>
            </a:pPr>
            <a:r>
              <a:t>Keep next players behind start line.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320040" y="6473952"/>
            <a:ext cx="594360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800" b="1">
                <a:solidFill>
                  <a:srgbClr val="6E6E6E"/>
                </a:solidFill>
                <a:latin typeface="Aptos"/>
              </a:defRPr>
            </a:pPr>
            <a:r>
              <a:t>SOUTH GALWAY STORMERS BASKETBALL • PRACTICE ACTIVITY LIBRARY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1567160" y="6473952"/>
            <a:ext cx="27432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 algn="r">
              <a:defRPr sz="800" b="1">
                <a:solidFill>
                  <a:srgbClr val="6E6E6E"/>
                </a:solidFill>
                <a:latin typeface="Aptos"/>
              </a:defRPr>
            </a:pPr>
            <a:r>
              <a:t>23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1A1A1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20040" y="164592"/>
            <a:ext cx="4389120" cy="219456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47920"/>
                </a:solidFill>
                <a:latin typeface="Aptos"/>
              </a:defRPr>
            </a:pPr>
            <a:r>
              <a:t>SOUTH GALWAY STORMERS BASKETBALL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0" y="164592"/>
            <a:ext cx="3474720" cy="219456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 algn="r">
              <a:defRPr sz="900" b="1">
                <a:solidFill>
                  <a:srgbClr val="FFFFFF"/>
                </a:solidFill>
                <a:latin typeface="Aptos"/>
              </a:defRPr>
            </a:pPr>
            <a:r>
              <a:t>ACADEMY ACTIVITY PACK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11480" y="868680"/>
            <a:ext cx="6492240" cy="50292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2800" b="1">
                <a:solidFill>
                  <a:srgbClr val="1A1A1A"/>
                </a:solidFill>
                <a:latin typeface="Georgia"/>
              </a:defRPr>
            </a:pPr>
            <a:r>
              <a:t>PROTECT PIVOT DRIBBLE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38912" y="1417320"/>
            <a:ext cx="1600200" cy="292608"/>
          </a:xfrm>
          <a:prstGeom prst="roundRect">
            <a:avLst/>
          </a:prstGeom>
          <a:solidFill>
            <a:srgbClr val="F47920"/>
          </a:solidFill>
          <a:ln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BALL HANDLING AND DRIBBLING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148840" y="1417320"/>
            <a:ext cx="1600200" cy="292608"/>
          </a:xfrm>
          <a:prstGeom prst="roundRect">
            <a:avLst/>
          </a:prstGeom>
          <a:solidFill>
            <a:srgbClr val="FFD700"/>
          </a:solidFill>
          <a:ln>
            <a:solidFill>
              <a:srgbClr val="FFD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8–10 MIN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858768" y="1417320"/>
            <a:ext cx="1600200" cy="292608"/>
          </a:xfrm>
          <a:prstGeom prst="roundRect">
            <a:avLst/>
          </a:prstGeom>
          <a:solidFill>
            <a:srgbClr val="68FF6A"/>
          </a:solidFill>
          <a:ln>
            <a:solidFill>
              <a:srgbClr val="68FF6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PAIRS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75488" y="1810512"/>
            <a:ext cx="658368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Primary focus: Pivot and ball security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57200" y="2240280"/>
            <a:ext cx="4160520" cy="297180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94360" y="2350008"/>
            <a:ext cx="388620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SETUP / HOW TO RUN IT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21792" y="2715768"/>
            <a:ext cx="3840480" cy="2404872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Player dribbles to partner pressure.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Pick up ball, pivot to protect, then pass out.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Partner gives shadow pressure only.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Switch roles every turn.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800600" y="2240280"/>
            <a:ext cx="2697480" cy="141732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68FF6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4937760" y="2350008"/>
            <a:ext cx="242316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COACHING CUES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965192" y="2715768"/>
            <a:ext cx="2377440" cy="850392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Chin the ball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Strong pivot foot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Pass away from pressure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800600" y="3730752"/>
            <a:ext cx="2697480" cy="1627632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FFD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4937760" y="3840480"/>
            <a:ext cx="242316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ADJUST THE CHALLENGE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965192" y="4206240"/>
            <a:ext cx="2377440" cy="1060704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Easier: No pressure.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Harder: Add one controlled live steal attempt.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818120" y="1892807"/>
            <a:ext cx="2743200" cy="27432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200" b="1">
                <a:solidFill>
                  <a:srgbClr val="1A1A1A"/>
                </a:solidFill>
                <a:latin typeface="Aptos"/>
              </a:defRPr>
            </a:pPr>
            <a:r>
              <a:t>ACTIVITY DIAGRAM</a:t>
            </a:r>
          </a:p>
        </p:txBody>
      </p:sp>
      <p:sp>
        <p:nvSpPr>
          <p:cNvPr id="20" name="Rectangle 19"/>
          <p:cNvSpPr/>
          <p:nvPr/>
        </p:nvSpPr>
        <p:spPr>
          <a:xfrm>
            <a:off x="7726679" y="2240280"/>
            <a:ext cx="3886200" cy="2971800"/>
          </a:xfrm>
          <a:prstGeom prst="rect">
            <a:avLst/>
          </a:prstGeom>
          <a:solidFill>
            <a:srgbClr val="F8F8F8"/>
          </a:solidFill>
          <a:ln w="16510"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9669780" y="2240280"/>
            <a:ext cx="9144" cy="2971800"/>
          </a:xfrm>
          <a:prstGeom prst="rect">
            <a:avLst/>
          </a:prstGeom>
          <a:solidFill>
            <a:srgbClr val="C8C8C8"/>
          </a:solidFill>
          <a:ln>
            <a:solidFill>
              <a:srgbClr val="C8C8C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10524744" y="2894076"/>
            <a:ext cx="699516" cy="1664208"/>
          </a:xfrm>
          <a:prstGeom prst="rect">
            <a:avLst/>
          </a:prstGeom>
          <a:noFill/>
          <a:ln w="1524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11263122" y="3518154"/>
            <a:ext cx="27432" cy="416052"/>
          </a:xfrm>
          <a:prstGeom prst="rect">
            <a:avLst/>
          </a:prstGeom>
          <a:solidFill>
            <a:srgbClr val="1A1A1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11127105" y="3637026"/>
            <a:ext cx="164592" cy="164592"/>
          </a:xfrm>
          <a:prstGeom prst="ellipse">
            <a:avLst/>
          </a:prstGeom>
          <a:noFill/>
          <a:ln w="1651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Oval 24"/>
          <p:cNvSpPr/>
          <p:nvPr/>
        </p:nvSpPr>
        <p:spPr>
          <a:xfrm>
            <a:off x="9397746" y="3399282"/>
            <a:ext cx="544068" cy="653796"/>
          </a:xfrm>
          <a:prstGeom prst="ellipse">
            <a:avLst/>
          </a:prstGeom>
          <a:noFill/>
          <a:ln>
            <a:solidFill>
              <a:srgbClr val="D2D2D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Oval 25"/>
          <p:cNvSpPr/>
          <p:nvPr/>
        </p:nvSpPr>
        <p:spPr>
          <a:xfrm>
            <a:off x="8325612" y="3625596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1</a:t>
            </a:r>
          </a:p>
        </p:txBody>
      </p:sp>
      <p:sp>
        <p:nvSpPr>
          <p:cNvPr id="27" name="Oval 26"/>
          <p:cNvSpPr/>
          <p:nvPr/>
        </p:nvSpPr>
        <p:spPr>
          <a:xfrm>
            <a:off x="8986266" y="2882646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2</a:t>
            </a:r>
          </a:p>
        </p:txBody>
      </p:sp>
      <p:sp>
        <p:nvSpPr>
          <p:cNvPr id="28" name="Oval 27"/>
          <p:cNvSpPr/>
          <p:nvPr/>
        </p:nvSpPr>
        <p:spPr>
          <a:xfrm>
            <a:off x="8986266" y="4279392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3</a:t>
            </a:r>
          </a:p>
        </p:txBody>
      </p:sp>
      <p:sp>
        <p:nvSpPr>
          <p:cNvPr id="29" name="Oval 28"/>
          <p:cNvSpPr/>
          <p:nvPr/>
        </p:nvSpPr>
        <p:spPr>
          <a:xfrm>
            <a:off x="9957816" y="3179826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4</a:t>
            </a:r>
          </a:p>
        </p:txBody>
      </p:sp>
      <p:sp>
        <p:nvSpPr>
          <p:cNvPr id="30" name="Oval 29"/>
          <p:cNvSpPr/>
          <p:nvPr/>
        </p:nvSpPr>
        <p:spPr>
          <a:xfrm>
            <a:off x="10346436" y="3982211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5</a:t>
            </a:r>
          </a:p>
        </p:txBody>
      </p:sp>
      <p:sp>
        <p:nvSpPr>
          <p:cNvPr id="31" name="Oval 30"/>
          <p:cNvSpPr/>
          <p:nvPr/>
        </p:nvSpPr>
        <p:spPr>
          <a:xfrm>
            <a:off x="7936992" y="2674620"/>
            <a:ext cx="201168" cy="201168"/>
          </a:xfrm>
          <a:prstGeom prst="ellipse">
            <a:avLst/>
          </a:prstGeom>
          <a:solidFill>
            <a:srgbClr val="68FF6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C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457200" y="5504688"/>
            <a:ext cx="11155680" cy="566928"/>
          </a:xfrm>
          <a:prstGeom prst="roundRect">
            <a:avLst/>
          </a:prstGeom>
          <a:solidFill>
            <a:srgbClr val="1A1A1A"/>
          </a:solidFill>
          <a:ln w="15240"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658368" y="5660136"/>
            <a:ext cx="1188720" cy="18288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47920"/>
                </a:solidFill>
                <a:latin typeface="Aptos"/>
              </a:defRPr>
            </a:pPr>
            <a:r>
              <a:t>COACH'S EYES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737360" y="5641848"/>
            <a:ext cx="457200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000" b="0">
                <a:solidFill>
                  <a:srgbClr val="FFFFFF"/>
                </a:solidFill>
                <a:latin typeface="Aptos"/>
              </a:defRPr>
            </a:pPr>
            <a:r>
              <a:t>Coach the one cue that matters most for this age group.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537960" y="5660136"/>
            <a:ext cx="731520" cy="18288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FD700"/>
                </a:solidFill>
                <a:latin typeface="Aptos"/>
              </a:defRPr>
            </a:pPr>
            <a:r>
              <a:t>SAFETY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223760" y="5641848"/>
            <a:ext cx="402336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000" b="0">
                <a:solidFill>
                  <a:srgbClr val="FFFFFF"/>
                </a:solidFill>
                <a:latin typeface="Aptos"/>
              </a:defRPr>
            </a:pPr>
            <a:r>
              <a:t>No swiping near face.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320040" y="6473952"/>
            <a:ext cx="594360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800" b="1">
                <a:solidFill>
                  <a:srgbClr val="6E6E6E"/>
                </a:solidFill>
                <a:latin typeface="Aptos"/>
              </a:defRPr>
            </a:pPr>
            <a:r>
              <a:t>SOUTH GALWAY STORMERS BASKETBALL • PRACTICE ACTIVITY LIBRARY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1567160" y="6473952"/>
            <a:ext cx="27432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 algn="r">
              <a:defRPr sz="800" b="1">
                <a:solidFill>
                  <a:srgbClr val="6E6E6E"/>
                </a:solidFill>
                <a:latin typeface="Aptos"/>
              </a:defRPr>
            </a:pPr>
            <a:r>
              <a:t>24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A1A1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94360" y="566928"/>
            <a:ext cx="502920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F47920"/>
                </a:solidFill>
                <a:latin typeface="Aptos"/>
              </a:defRPr>
            </a:pPr>
            <a:r>
              <a:t>ACADEMY ACTIVITY PACK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417320"/>
            <a:ext cx="7315200" cy="7772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3800" b="1">
                <a:solidFill>
                  <a:srgbClr val="FFFFFF"/>
                </a:solidFill>
                <a:latin typeface="Georgia"/>
              </a:defRPr>
            </a:pPr>
            <a:r>
              <a:t>PASSING RECEIVING AND SPACING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2286000"/>
            <a:ext cx="5486400" cy="27432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600" b="0">
                <a:solidFill>
                  <a:srgbClr val="68FF6A"/>
                </a:solidFill>
                <a:latin typeface="Aptos"/>
              </a:defRPr>
            </a:pPr>
            <a:r>
              <a:t>9 activities selected for this age level</a:t>
            </a:r>
          </a:p>
        </p:txBody>
      </p:sp>
      <p:sp>
        <p:nvSpPr>
          <p:cNvPr id="5" name="Rectangle 4"/>
          <p:cNvSpPr/>
          <p:nvPr/>
        </p:nvSpPr>
        <p:spPr>
          <a:xfrm>
            <a:off x="658368" y="2880360"/>
            <a:ext cx="3291840" cy="502920"/>
          </a:xfrm>
          <a:prstGeom prst="rect">
            <a:avLst/>
          </a:prstGeom>
          <a:solidFill>
            <a:srgbClr val="F47920"/>
          </a:solidFill>
          <a:ln w="1524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41248" y="3008376"/>
            <a:ext cx="2926080" cy="18288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 algn="ctr">
              <a:defRPr sz="1000" b="1">
                <a:solidFill>
                  <a:srgbClr val="1A1A1A"/>
                </a:solidFill>
                <a:latin typeface="Aptos"/>
              </a:defRPr>
            </a:pPr>
            <a:r>
              <a:t>KEEP IT MOVING • COACH THE CUE</a:t>
            </a:r>
          </a:p>
        </p:txBody>
      </p:sp>
      <p:sp>
        <p:nvSpPr>
          <p:cNvPr id="7" name="Rectangle 6"/>
          <p:cNvSpPr/>
          <p:nvPr/>
        </p:nvSpPr>
        <p:spPr>
          <a:xfrm>
            <a:off x="7452360" y="914400"/>
            <a:ext cx="3657600" cy="4526280"/>
          </a:xfrm>
          <a:prstGeom prst="rect">
            <a:avLst/>
          </a:prstGeom>
          <a:solidFill>
            <a:srgbClr val="F8F8F8"/>
          </a:solidFill>
          <a:ln w="16510"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9281160" y="914400"/>
            <a:ext cx="9144" cy="4526280"/>
          </a:xfrm>
          <a:prstGeom prst="rect">
            <a:avLst/>
          </a:prstGeom>
          <a:solidFill>
            <a:srgbClr val="C8C8C8"/>
          </a:solidFill>
          <a:ln>
            <a:solidFill>
              <a:srgbClr val="C8C8C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10085832" y="1910181"/>
            <a:ext cx="658368" cy="2534716"/>
          </a:xfrm>
          <a:prstGeom prst="rect">
            <a:avLst/>
          </a:prstGeom>
          <a:noFill/>
          <a:ln w="1524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10780776" y="2860700"/>
            <a:ext cx="27432" cy="633679"/>
          </a:xfrm>
          <a:prstGeom prst="rect">
            <a:avLst/>
          </a:prstGeom>
          <a:solidFill>
            <a:srgbClr val="1A1A1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Oval 10"/>
          <p:cNvSpPr/>
          <p:nvPr/>
        </p:nvSpPr>
        <p:spPr>
          <a:xfrm>
            <a:off x="10652760" y="3041751"/>
            <a:ext cx="164592" cy="164592"/>
          </a:xfrm>
          <a:prstGeom prst="ellipse">
            <a:avLst/>
          </a:prstGeom>
          <a:noFill/>
          <a:ln w="1651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9025128" y="2679649"/>
            <a:ext cx="512064" cy="995781"/>
          </a:xfrm>
          <a:prstGeom prst="ellipse">
            <a:avLst/>
          </a:prstGeom>
          <a:noFill/>
          <a:ln>
            <a:solidFill>
              <a:srgbClr val="D2D2D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Oval 12"/>
          <p:cNvSpPr/>
          <p:nvPr/>
        </p:nvSpPr>
        <p:spPr>
          <a:xfrm>
            <a:off x="8083296" y="1719072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1</a:t>
            </a:r>
          </a:p>
        </p:txBody>
      </p:sp>
      <p:sp>
        <p:nvSpPr>
          <p:cNvPr id="14" name="Oval 13"/>
          <p:cNvSpPr/>
          <p:nvPr/>
        </p:nvSpPr>
        <p:spPr>
          <a:xfrm>
            <a:off x="8449056" y="3529584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2</a:t>
            </a:r>
          </a:p>
        </p:txBody>
      </p:sp>
      <p:sp>
        <p:nvSpPr>
          <p:cNvPr id="15" name="Oval 14"/>
          <p:cNvSpPr/>
          <p:nvPr/>
        </p:nvSpPr>
        <p:spPr>
          <a:xfrm>
            <a:off x="9180576" y="2398014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3</a:t>
            </a:r>
          </a:p>
        </p:txBody>
      </p:sp>
      <p:sp>
        <p:nvSpPr>
          <p:cNvPr id="16" name="Oval 15"/>
          <p:cNvSpPr/>
          <p:nvPr/>
        </p:nvSpPr>
        <p:spPr>
          <a:xfrm>
            <a:off x="9619488" y="3755898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4</a:t>
            </a:r>
          </a:p>
        </p:txBody>
      </p:sp>
      <p:sp>
        <p:nvSpPr>
          <p:cNvPr id="17" name="Oval 16"/>
          <p:cNvSpPr/>
          <p:nvPr/>
        </p:nvSpPr>
        <p:spPr>
          <a:xfrm>
            <a:off x="10204704" y="3076956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5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20040" y="6473952"/>
            <a:ext cx="594360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800" b="1">
                <a:solidFill>
                  <a:srgbClr val="6E6E6E"/>
                </a:solidFill>
                <a:latin typeface="Aptos"/>
              </a:defRPr>
            </a:pPr>
            <a:r>
              <a:t>SOUTH GALWAY STORMERS BASKETBALL • PRACTICE ACTIVITY LIBRARY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1567160" y="6473952"/>
            <a:ext cx="27432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 algn="r">
              <a:defRPr sz="800" b="1">
                <a:solidFill>
                  <a:srgbClr val="6E6E6E"/>
                </a:solidFill>
                <a:latin typeface="Aptos"/>
              </a:defRPr>
            </a:pPr>
            <a:r>
              <a:t>25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1A1A1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20040" y="164592"/>
            <a:ext cx="4389120" cy="219456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47920"/>
                </a:solidFill>
                <a:latin typeface="Aptos"/>
              </a:defRPr>
            </a:pPr>
            <a:r>
              <a:t>SOUTH GALWAY STORMERS BASKETBALL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0" y="164592"/>
            <a:ext cx="3474720" cy="219456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 algn="r">
              <a:defRPr sz="900" b="1">
                <a:solidFill>
                  <a:srgbClr val="FFFFFF"/>
                </a:solidFill>
                <a:latin typeface="Aptos"/>
              </a:defRPr>
            </a:pPr>
            <a:r>
              <a:t>ACADEMY ACTIVITY PACK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11480" y="868680"/>
            <a:ext cx="6492240" cy="50292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2800" b="1">
                <a:solidFill>
                  <a:srgbClr val="1A1A1A"/>
                </a:solidFill>
                <a:latin typeface="Georgia"/>
              </a:defRPr>
            </a:pPr>
            <a:r>
              <a:t>PASS AND MOVE TRIANGLE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38912" y="1417320"/>
            <a:ext cx="1600200" cy="292608"/>
          </a:xfrm>
          <a:prstGeom prst="roundRect">
            <a:avLst/>
          </a:prstGeom>
          <a:solidFill>
            <a:srgbClr val="F47920"/>
          </a:solidFill>
          <a:ln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PASSING RECEIVING AND SPACING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148840" y="1417320"/>
            <a:ext cx="1600200" cy="292608"/>
          </a:xfrm>
          <a:prstGeom prst="roundRect">
            <a:avLst/>
          </a:prstGeom>
          <a:solidFill>
            <a:srgbClr val="FFD700"/>
          </a:solidFill>
          <a:ln>
            <a:solidFill>
              <a:srgbClr val="FFD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8–10 MIN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858768" y="1417320"/>
            <a:ext cx="1600200" cy="292608"/>
          </a:xfrm>
          <a:prstGeom prst="roundRect">
            <a:avLst/>
          </a:prstGeom>
          <a:solidFill>
            <a:srgbClr val="68FF6A"/>
          </a:solidFill>
          <a:ln>
            <a:solidFill>
              <a:srgbClr val="68FF6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GROUPS OF THREE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75488" y="1810512"/>
            <a:ext cx="658368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Primary focus: Move after passing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57200" y="2240280"/>
            <a:ext cx="4160520" cy="297180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94360" y="2350008"/>
            <a:ext cx="388620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SETUP / HOW TO RUN IT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21792" y="2715768"/>
            <a:ext cx="3840480" cy="2404872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Three players form triangle.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Pass, then move to an empty cone.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Receiver shows hands and calls name.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Add defender shadow later.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800600" y="2240280"/>
            <a:ext cx="2697480" cy="141732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68FF6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4937760" y="2350008"/>
            <a:ext cx="242316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COACHING CUES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965192" y="2715768"/>
            <a:ext cx="2377440" cy="850392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Pass then move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Find new space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Call names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800600" y="3730752"/>
            <a:ext cx="2697480" cy="1627632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FFD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4937760" y="3840480"/>
            <a:ext cx="242316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ADJUST THE CHALLENGE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965192" y="4206240"/>
            <a:ext cx="2377440" cy="1060704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Easier: No defender and fixed cones.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Harder: Add passive defender or time target.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818120" y="1892807"/>
            <a:ext cx="2743200" cy="27432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200" b="1">
                <a:solidFill>
                  <a:srgbClr val="1A1A1A"/>
                </a:solidFill>
                <a:latin typeface="Aptos"/>
              </a:defRPr>
            </a:pPr>
            <a:r>
              <a:t>ACTIVITY DIAGRAM</a:t>
            </a:r>
          </a:p>
        </p:txBody>
      </p:sp>
      <p:sp>
        <p:nvSpPr>
          <p:cNvPr id="20" name="Rectangle 19"/>
          <p:cNvSpPr/>
          <p:nvPr/>
        </p:nvSpPr>
        <p:spPr>
          <a:xfrm>
            <a:off x="7726679" y="2240280"/>
            <a:ext cx="3886200" cy="2971800"/>
          </a:xfrm>
          <a:prstGeom prst="rect">
            <a:avLst/>
          </a:prstGeom>
          <a:solidFill>
            <a:srgbClr val="F8F8F8"/>
          </a:solidFill>
          <a:ln w="16510"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9669780" y="2240280"/>
            <a:ext cx="9144" cy="2971800"/>
          </a:xfrm>
          <a:prstGeom prst="rect">
            <a:avLst/>
          </a:prstGeom>
          <a:solidFill>
            <a:srgbClr val="C8C8C8"/>
          </a:solidFill>
          <a:ln>
            <a:solidFill>
              <a:srgbClr val="C8C8C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10524744" y="2894076"/>
            <a:ext cx="699516" cy="1664208"/>
          </a:xfrm>
          <a:prstGeom prst="rect">
            <a:avLst/>
          </a:prstGeom>
          <a:noFill/>
          <a:ln w="1524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11263122" y="3518154"/>
            <a:ext cx="27432" cy="416052"/>
          </a:xfrm>
          <a:prstGeom prst="rect">
            <a:avLst/>
          </a:prstGeom>
          <a:solidFill>
            <a:srgbClr val="1A1A1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11127105" y="3637026"/>
            <a:ext cx="164592" cy="164592"/>
          </a:xfrm>
          <a:prstGeom prst="ellipse">
            <a:avLst/>
          </a:prstGeom>
          <a:noFill/>
          <a:ln w="1651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Oval 24"/>
          <p:cNvSpPr/>
          <p:nvPr/>
        </p:nvSpPr>
        <p:spPr>
          <a:xfrm>
            <a:off x="9397746" y="3399282"/>
            <a:ext cx="544068" cy="653796"/>
          </a:xfrm>
          <a:prstGeom prst="ellipse">
            <a:avLst/>
          </a:prstGeom>
          <a:noFill/>
          <a:ln>
            <a:solidFill>
              <a:srgbClr val="D2D2D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Oval 25"/>
          <p:cNvSpPr/>
          <p:nvPr/>
        </p:nvSpPr>
        <p:spPr>
          <a:xfrm>
            <a:off x="8325612" y="2882646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1</a:t>
            </a:r>
          </a:p>
        </p:txBody>
      </p:sp>
      <p:sp>
        <p:nvSpPr>
          <p:cNvPr id="27" name="Oval 26"/>
          <p:cNvSpPr/>
          <p:nvPr/>
        </p:nvSpPr>
        <p:spPr>
          <a:xfrm>
            <a:off x="8714232" y="3833622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2</a:t>
            </a:r>
          </a:p>
        </p:txBody>
      </p:sp>
      <p:sp>
        <p:nvSpPr>
          <p:cNvPr id="28" name="Oval 27"/>
          <p:cNvSpPr/>
          <p:nvPr/>
        </p:nvSpPr>
        <p:spPr>
          <a:xfrm>
            <a:off x="9374886" y="3268980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3</a:t>
            </a:r>
          </a:p>
        </p:txBody>
      </p:sp>
      <p:sp>
        <p:nvSpPr>
          <p:cNvPr id="29" name="Oval 28"/>
          <p:cNvSpPr/>
          <p:nvPr/>
        </p:nvSpPr>
        <p:spPr>
          <a:xfrm>
            <a:off x="9880092" y="4160520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4</a:t>
            </a:r>
          </a:p>
        </p:txBody>
      </p:sp>
      <p:sp>
        <p:nvSpPr>
          <p:cNvPr id="30" name="Oval 29"/>
          <p:cNvSpPr/>
          <p:nvPr/>
        </p:nvSpPr>
        <p:spPr>
          <a:xfrm>
            <a:off x="10657332" y="3536442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5</a:t>
            </a:r>
          </a:p>
        </p:txBody>
      </p:sp>
      <p:sp>
        <p:nvSpPr>
          <p:cNvPr id="31" name="Oval 30"/>
          <p:cNvSpPr/>
          <p:nvPr/>
        </p:nvSpPr>
        <p:spPr>
          <a:xfrm>
            <a:off x="8092440" y="4576572"/>
            <a:ext cx="201168" cy="201168"/>
          </a:xfrm>
          <a:prstGeom prst="ellipse">
            <a:avLst/>
          </a:prstGeom>
          <a:solidFill>
            <a:srgbClr val="68FF6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C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457200" y="5504688"/>
            <a:ext cx="11155680" cy="566928"/>
          </a:xfrm>
          <a:prstGeom prst="roundRect">
            <a:avLst/>
          </a:prstGeom>
          <a:solidFill>
            <a:srgbClr val="1A1A1A"/>
          </a:solidFill>
          <a:ln w="15240"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658368" y="5660136"/>
            <a:ext cx="1188720" cy="18288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47920"/>
                </a:solidFill>
                <a:latin typeface="Aptos"/>
              </a:defRPr>
            </a:pPr>
            <a:r>
              <a:t>COACH'S EYES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737360" y="5641848"/>
            <a:ext cx="457200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000" b="0">
                <a:solidFill>
                  <a:srgbClr val="FFFFFF"/>
                </a:solidFill>
                <a:latin typeface="Aptos"/>
              </a:defRPr>
            </a:pPr>
            <a:r>
              <a:t>Coach the one cue that matters most for this age group.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537960" y="5660136"/>
            <a:ext cx="731520" cy="18288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FD700"/>
                </a:solidFill>
                <a:latin typeface="Aptos"/>
              </a:defRPr>
            </a:pPr>
            <a:r>
              <a:t>SAFETY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223760" y="5641848"/>
            <a:ext cx="402336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000" b="0">
                <a:solidFill>
                  <a:srgbClr val="FFFFFF"/>
                </a:solidFill>
                <a:latin typeface="Aptos"/>
              </a:defRPr>
            </a:pPr>
            <a:r>
              <a:t>Leave space between triangles.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320040" y="6473952"/>
            <a:ext cx="594360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800" b="1">
                <a:solidFill>
                  <a:srgbClr val="6E6E6E"/>
                </a:solidFill>
                <a:latin typeface="Aptos"/>
              </a:defRPr>
            </a:pPr>
            <a:r>
              <a:t>SOUTH GALWAY STORMERS BASKETBALL • PRACTICE ACTIVITY LIBRARY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1567160" y="6473952"/>
            <a:ext cx="27432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 algn="r">
              <a:defRPr sz="800" b="1">
                <a:solidFill>
                  <a:srgbClr val="6E6E6E"/>
                </a:solidFill>
                <a:latin typeface="Aptos"/>
              </a:defRPr>
            </a:pPr>
            <a:r>
              <a:t>26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1A1A1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20040" y="164592"/>
            <a:ext cx="4389120" cy="219456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47920"/>
                </a:solidFill>
                <a:latin typeface="Aptos"/>
              </a:defRPr>
            </a:pPr>
            <a:r>
              <a:t>SOUTH GALWAY STORMERS BASKETBALL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0" y="164592"/>
            <a:ext cx="3474720" cy="219456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 algn="r">
              <a:defRPr sz="900" b="1">
                <a:solidFill>
                  <a:srgbClr val="FFFFFF"/>
                </a:solidFill>
                <a:latin typeface="Aptos"/>
              </a:defRPr>
            </a:pPr>
            <a:r>
              <a:t>ACADEMY ACTIVITY PACK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11480" y="868680"/>
            <a:ext cx="6492240" cy="50292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2800" b="1">
                <a:solidFill>
                  <a:srgbClr val="1A1A1A"/>
                </a:solidFill>
                <a:latin typeface="Georgia"/>
              </a:defRPr>
            </a:pPr>
            <a:r>
              <a:t>KEEP AWAY 3V1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38912" y="1417320"/>
            <a:ext cx="1600200" cy="292608"/>
          </a:xfrm>
          <a:prstGeom prst="roundRect">
            <a:avLst/>
          </a:prstGeom>
          <a:solidFill>
            <a:srgbClr val="F47920"/>
          </a:solidFill>
          <a:ln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PASSING RECEIVING AND SPACING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148840" y="1417320"/>
            <a:ext cx="1600200" cy="292608"/>
          </a:xfrm>
          <a:prstGeom prst="roundRect">
            <a:avLst/>
          </a:prstGeom>
          <a:solidFill>
            <a:srgbClr val="FFD700"/>
          </a:solidFill>
          <a:ln>
            <a:solidFill>
              <a:srgbClr val="FFD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8–10 MIN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858768" y="1417320"/>
            <a:ext cx="1600200" cy="292608"/>
          </a:xfrm>
          <a:prstGeom prst="roundRect">
            <a:avLst/>
          </a:prstGeom>
          <a:solidFill>
            <a:srgbClr val="68FF6A"/>
          </a:solidFill>
          <a:ln>
            <a:solidFill>
              <a:srgbClr val="68FF6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SMALL GRID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75488" y="1810512"/>
            <a:ext cx="658368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Primary focus: Passing lanes and support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57200" y="2240280"/>
            <a:ext cx="4160520" cy="297180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94360" y="2350008"/>
            <a:ext cx="388620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SETUP / HOW TO RUN IT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21792" y="2715768"/>
            <a:ext cx="3840480" cy="2404872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Three attackers keep ball from one defender.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No dribble or one dribble only.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Attackers move to open windows.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Rotate defender every 45 seconds.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800600" y="2240280"/>
            <a:ext cx="2697480" cy="141732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68FF6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4937760" y="2350008"/>
            <a:ext cx="242316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COACHING CUES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965192" y="2715768"/>
            <a:ext cx="2377440" cy="850392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Open passing lane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Meet the pass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Use fakes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800600" y="3730752"/>
            <a:ext cx="2697480" cy="1627632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FFD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4937760" y="3840480"/>
            <a:ext cx="242316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ADJUST THE CHALLENGE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965192" y="4206240"/>
            <a:ext cx="2377440" cy="1060704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Easier: Make grid larger.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Harder: Shrink grid or add second defender.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818120" y="1892807"/>
            <a:ext cx="2743200" cy="27432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200" b="1">
                <a:solidFill>
                  <a:srgbClr val="1A1A1A"/>
                </a:solidFill>
                <a:latin typeface="Aptos"/>
              </a:defRPr>
            </a:pPr>
            <a:r>
              <a:t>ACTIVITY DIAGRAM</a:t>
            </a:r>
          </a:p>
        </p:txBody>
      </p:sp>
      <p:sp>
        <p:nvSpPr>
          <p:cNvPr id="20" name="Rectangle 19"/>
          <p:cNvSpPr/>
          <p:nvPr/>
        </p:nvSpPr>
        <p:spPr>
          <a:xfrm>
            <a:off x="7726679" y="2240280"/>
            <a:ext cx="3886200" cy="2971800"/>
          </a:xfrm>
          <a:prstGeom prst="rect">
            <a:avLst/>
          </a:prstGeom>
          <a:solidFill>
            <a:srgbClr val="F8F8F8"/>
          </a:solidFill>
          <a:ln w="16510"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9669780" y="2240280"/>
            <a:ext cx="9144" cy="2971800"/>
          </a:xfrm>
          <a:prstGeom prst="rect">
            <a:avLst/>
          </a:prstGeom>
          <a:solidFill>
            <a:srgbClr val="C8C8C8"/>
          </a:solidFill>
          <a:ln>
            <a:solidFill>
              <a:srgbClr val="C8C8C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10524744" y="2894076"/>
            <a:ext cx="699516" cy="1664208"/>
          </a:xfrm>
          <a:prstGeom prst="rect">
            <a:avLst/>
          </a:prstGeom>
          <a:noFill/>
          <a:ln w="1524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11263122" y="3518154"/>
            <a:ext cx="27432" cy="416052"/>
          </a:xfrm>
          <a:prstGeom prst="rect">
            <a:avLst/>
          </a:prstGeom>
          <a:solidFill>
            <a:srgbClr val="1A1A1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11127105" y="3637026"/>
            <a:ext cx="164592" cy="164592"/>
          </a:xfrm>
          <a:prstGeom prst="ellipse">
            <a:avLst/>
          </a:prstGeom>
          <a:noFill/>
          <a:ln w="1651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Oval 24"/>
          <p:cNvSpPr/>
          <p:nvPr/>
        </p:nvSpPr>
        <p:spPr>
          <a:xfrm>
            <a:off x="9397746" y="3399282"/>
            <a:ext cx="544068" cy="653796"/>
          </a:xfrm>
          <a:prstGeom prst="ellipse">
            <a:avLst/>
          </a:prstGeom>
          <a:noFill/>
          <a:ln>
            <a:solidFill>
              <a:srgbClr val="D2D2D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Oval 25"/>
          <p:cNvSpPr/>
          <p:nvPr/>
        </p:nvSpPr>
        <p:spPr>
          <a:xfrm>
            <a:off x="8325612" y="3625596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1</a:t>
            </a:r>
          </a:p>
        </p:txBody>
      </p:sp>
      <p:sp>
        <p:nvSpPr>
          <p:cNvPr id="27" name="Oval 26"/>
          <p:cNvSpPr/>
          <p:nvPr/>
        </p:nvSpPr>
        <p:spPr>
          <a:xfrm>
            <a:off x="8986266" y="2882646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2</a:t>
            </a:r>
          </a:p>
        </p:txBody>
      </p:sp>
      <p:sp>
        <p:nvSpPr>
          <p:cNvPr id="28" name="Oval 27"/>
          <p:cNvSpPr/>
          <p:nvPr/>
        </p:nvSpPr>
        <p:spPr>
          <a:xfrm>
            <a:off x="8986266" y="4279392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3</a:t>
            </a:r>
          </a:p>
        </p:txBody>
      </p:sp>
      <p:sp>
        <p:nvSpPr>
          <p:cNvPr id="29" name="Oval 28"/>
          <p:cNvSpPr/>
          <p:nvPr/>
        </p:nvSpPr>
        <p:spPr>
          <a:xfrm>
            <a:off x="9957816" y="3179826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4</a:t>
            </a:r>
          </a:p>
        </p:txBody>
      </p:sp>
      <p:sp>
        <p:nvSpPr>
          <p:cNvPr id="30" name="Oval 29"/>
          <p:cNvSpPr/>
          <p:nvPr/>
        </p:nvSpPr>
        <p:spPr>
          <a:xfrm>
            <a:off x="10346436" y="3982211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5</a:t>
            </a:r>
          </a:p>
        </p:txBody>
      </p:sp>
      <p:sp>
        <p:nvSpPr>
          <p:cNvPr id="31" name="Oval 30"/>
          <p:cNvSpPr/>
          <p:nvPr/>
        </p:nvSpPr>
        <p:spPr>
          <a:xfrm>
            <a:off x="7936992" y="2674620"/>
            <a:ext cx="201168" cy="201168"/>
          </a:xfrm>
          <a:prstGeom prst="ellipse">
            <a:avLst/>
          </a:prstGeom>
          <a:solidFill>
            <a:srgbClr val="68FF6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C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457200" y="5504688"/>
            <a:ext cx="11155680" cy="566928"/>
          </a:xfrm>
          <a:prstGeom prst="roundRect">
            <a:avLst/>
          </a:prstGeom>
          <a:solidFill>
            <a:srgbClr val="1A1A1A"/>
          </a:solidFill>
          <a:ln w="15240"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658368" y="5660136"/>
            <a:ext cx="1188720" cy="18288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47920"/>
                </a:solidFill>
                <a:latin typeface="Aptos"/>
              </a:defRPr>
            </a:pPr>
            <a:r>
              <a:t>COACH'S EYES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737360" y="5641848"/>
            <a:ext cx="457200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000" b="0">
                <a:solidFill>
                  <a:srgbClr val="FFFFFF"/>
                </a:solidFill>
                <a:latin typeface="Aptos"/>
              </a:defRPr>
            </a:pPr>
            <a:r>
              <a:t>Coach the one cue that matters most for this age group.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537960" y="5660136"/>
            <a:ext cx="731520" cy="18288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FD700"/>
                </a:solidFill>
                <a:latin typeface="Aptos"/>
              </a:defRPr>
            </a:pPr>
            <a:r>
              <a:t>SAFETY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223760" y="5641848"/>
            <a:ext cx="402336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000" b="0">
                <a:solidFill>
                  <a:srgbClr val="FFFFFF"/>
                </a:solidFill>
                <a:latin typeface="Aptos"/>
              </a:defRPr>
            </a:pPr>
            <a:r>
              <a:t>Defenders avoid body contact.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320040" y="6473952"/>
            <a:ext cx="594360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800" b="1">
                <a:solidFill>
                  <a:srgbClr val="6E6E6E"/>
                </a:solidFill>
                <a:latin typeface="Aptos"/>
              </a:defRPr>
            </a:pPr>
            <a:r>
              <a:t>SOUTH GALWAY STORMERS BASKETBALL • PRACTICE ACTIVITY LIBRARY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1567160" y="6473952"/>
            <a:ext cx="27432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 algn="r">
              <a:defRPr sz="800" b="1">
                <a:solidFill>
                  <a:srgbClr val="6E6E6E"/>
                </a:solidFill>
                <a:latin typeface="Aptos"/>
              </a:defRPr>
            </a:pPr>
            <a:r>
              <a:t>27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1A1A1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20040" y="164592"/>
            <a:ext cx="4389120" cy="219456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47920"/>
                </a:solidFill>
                <a:latin typeface="Aptos"/>
              </a:defRPr>
            </a:pPr>
            <a:r>
              <a:t>SOUTH GALWAY STORMERS BASKETBALL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0" y="164592"/>
            <a:ext cx="3474720" cy="219456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 algn="r">
              <a:defRPr sz="900" b="1">
                <a:solidFill>
                  <a:srgbClr val="FFFFFF"/>
                </a:solidFill>
                <a:latin typeface="Aptos"/>
              </a:defRPr>
            </a:pPr>
            <a:r>
              <a:t>ACADEMY ACTIVITY PACK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11480" y="868680"/>
            <a:ext cx="6492240" cy="50292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2800" b="1">
                <a:solidFill>
                  <a:srgbClr val="1A1A1A"/>
                </a:solidFill>
                <a:latin typeface="Georgia"/>
              </a:defRPr>
            </a:pPr>
            <a:r>
              <a:t>NUMBERS PASSING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38912" y="1417320"/>
            <a:ext cx="1600200" cy="292608"/>
          </a:xfrm>
          <a:prstGeom prst="roundRect">
            <a:avLst/>
          </a:prstGeom>
          <a:solidFill>
            <a:srgbClr val="F47920"/>
          </a:solidFill>
          <a:ln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PASSING RECEIVING AND SPACING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148840" y="1417320"/>
            <a:ext cx="1600200" cy="292608"/>
          </a:xfrm>
          <a:prstGeom prst="roundRect">
            <a:avLst/>
          </a:prstGeom>
          <a:solidFill>
            <a:srgbClr val="FFD700"/>
          </a:solidFill>
          <a:ln>
            <a:solidFill>
              <a:srgbClr val="FFD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6–8 MIN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858768" y="1417320"/>
            <a:ext cx="1600200" cy="292608"/>
          </a:xfrm>
          <a:prstGeom prst="roundRect">
            <a:avLst/>
          </a:prstGeom>
          <a:solidFill>
            <a:srgbClr val="68FF6A"/>
          </a:solidFill>
          <a:ln>
            <a:solidFill>
              <a:srgbClr val="68FF6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HALF COURT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75488" y="1810512"/>
            <a:ext cx="658368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Primary focus: Communication and scanning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57200" y="2240280"/>
            <a:ext cx="4160520" cy="297180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94360" y="2350008"/>
            <a:ext cx="388620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SETUP / HOW TO RUN IT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21792" y="2715768"/>
            <a:ext cx="3840480" cy="2404872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Players are numbered in groups.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Pass in number order while moving.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Call the next number before passing.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Add second ball for older groups.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800600" y="2240280"/>
            <a:ext cx="2697480" cy="141732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68FF6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4937760" y="2350008"/>
            <a:ext cx="242316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COACHING CUES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965192" y="2715768"/>
            <a:ext cx="2377440" cy="850392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Know next pass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Talk early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Keep spacing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800600" y="3730752"/>
            <a:ext cx="2697480" cy="1627632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FFD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4937760" y="3840480"/>
            <a:ext cx="242316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ADJUST THE CHALLENGE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965192" y="4206240"/>
            <a:ext cx="2377440" cy="1060704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Easier: Stationary circle.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Harder: Add movement and two balls.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818120" y="1892807"/>
            <a:ext cx="2743200" cy="27432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200" b="1">
                <a:solidFill>
                  <a:srgbClr val="1A1A1A"/>
                </a:solidFill>
                <a:latin typeface="Aptos"/>
              </a:defRPr>
            </a:pPr>
            <a:r>
              <a:t>ACTIVITY DIAGRAM</a:t>
            </a:r>
          </a:p>
        </p:txBody>
      </p:sp>
      <p:sp>
        <p:nvSpPr>
          <p:cNvPr id="20" name="Rectangle 19"/>
          <p:cNvSpPr/>
          <p:nvPr/>
        </p:nvSpPr>
        <p:spPr>
          <a:xfrm>
            <a:off x="7726679" y="2240280"/>
            <a:ext cx="3886200" cy="2971800"/>
          </a:xfrm>
          <a:prstGeom prst="rect">
            <a:avLst/>
          </a:prstGeom>
          <a:solidFill>
            <a:srgbClr val="F8F8F8"/>
          </a:solidFill>
          <a:ln w="16510"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9669780" y="2240280"/>
            <a:ext cx="9144" cy="2971800"/>
          </a:xfrm>
          <a:prstGeom prst="rect">
            <a:avLst/>
          </a:prstGeom>
          <a:solidFill>
            <a:srgbClr val="C8C8C8"/>
          </a:solidFill>
          <a:ln>
            <a:solidFill>
              <a:srgbClr val="C8C8C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10524744" y="2894076"/>
            <a:ext cx="699516" cy="1664208"/>
          </a:xfrm>
          <a:prstGeom prst="rect">
            <a:avLst/>
          </a:prstGeom>
          <a:noFill/>
          <a:ln w="1524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11263122" y="3518154"/>
            <a:ext cx="27432" cy="416052"/>
          </a:xfrm>
          <a:prstGeom prst="rect">
            <a:avLst/>
          </a:prstGeom>
          <a:solidFill>
            <a:srgbClr val="1A1A1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11127105" y="3637026"/>
            <a:ext cx="164592" cy="164592"/>
          </a:xfrm>
          <a:prstGeom prst="ellipse">
            <a:avLst/>
          </a:prstGeom>
          <a:noFill/>
          <a:ln w="1651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Oval 24"/>
          <p:cNvSpPr/>
          <p:nvPr/>
        </p:nvSpPr>
        <p:spPr>
          <a:xfrm>
            <a:off x="9397746" y="3399282"/>
            <a:ext cx="544068" cy="653796"/>
          </a:xfrm>
          <a:prstGeom prst="ellipse">
            <a:avLst/>
          </a:prstGeom>
          <a:noFill/>
          <a:ln>
            <a:solidFill>
              <a:srgbClr val="D2D2D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Oval 25"/>
          <p:cNvSpPr/>
          <p:nvPr/>
        </p:nvSpPr>
        <p:spPr>
          <a:xfrm>
            <a:off x="8403336" y="2674620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1</a:t>
            </a:r>
          </a:p>
        </p:txBody>
      </p:sp>
      <p:sp>
        <p:nvSpPr>
          <p:cNvPr id="27" name="Oval 26"/>
          <p:cNvSpPr/>
          <p:nvPr/>
        </p:nvSpPr>
        <p:spPr>
          <a:xfrm>
            <a:off x="8403336" y="4576572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2</a:t>
            </a:r>
          </a:p>
        </p:txBody>
      </p:sp>
      <p:sp>
        <p:nvSpPr>
          <p:cNvPr id="28" name="Oval 27"/>
          <p:cNvSpPr/>
          <p:nvPr/>
        </p:nvSpPr>
        <p:spPr>
          <a:xfrm>
            <a:off x="9569196" y="3625596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3</a:t>
            </a:r>
          </a:p>
        </p:txBody>
      </p:sp>
      <p:sp>
        <p:nvSpPr>
          <p:cNvPr id="29" name="Oval 28"/>
          <p:cNvSpPr/>
          <p:nvPr/>
        </p:nvSpPr>
        <p:spPr>
          <a:xfrm>
            <a:off x="10268712" y="2852928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4</a:t>
            </a:r>
          </a:p>
        </p:txBody>
      </p:sp>
      <p:sp>
        <p:nvSpPr>
          <p:cNvPr id="30" name="Oval 29"/>
          <p:cNvSpPr/>
          <p:nvPr/>
        </p:nvSpPr>
        <p:spPr>
          <a:xfrm>
            <a:off x="10890504" y="3625596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5</a:t>
            </a:r>
          </a:p>
        </p:txBody>
      </p:sp>
      <p:sp>
        <p:nvSpPr>
          <p:cNvPr id="31" name="Oval 30"/>
          <p:cNvSpPr/>
          <p:nvPr/>
        </p:nvSpPr>
        <p:spPr>
          <a:xfrm>
            <a:off x="8014716" y="3625596"/>
            <a:ext cx="201168" cy="201168"/>
          </a:xfrm>
          <a:prstGeom prst="ellipse">
            <a:avLst/>
          </a:prstGeom>
          <a:solidFill>
            <a:srgbClr val="68FF6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C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457200" y="5504688"/>
            <a:ext cx="11155680" cy="566928"/>
          </a:xfrm>
          <a:prstGeom prst="roundRect">
            <a:avLst/>
          </a:prstGeom>
          <a:solidFill>
            <a:srgbClr val="1A1A1A"/>
          </a:solidFill>
          <a:ln w="15240"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658368" y="5660136"/>
            <a:ext cx="1188720" cy="18288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47920"/>
                </a:solidFill>
                <a:latin typeface="Aptos"/>
              </a:defRPr>
            </a:pPr>
            <a:r>
              <a:t>COACH'S EYES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737360" y="5641848"/>
            <a:ext cx="457200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000" b="0">
                <a:solidFill>
                  <a:srgbClr val="FFFFFF"/>
                </a:solidFill>
                <a:latin typeface="Aptos"/>
              </a:defRPr>
            </a:pPr>
            <a:r>
              <a:t>Coach the one cue that matters most for this age group.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537960" y="5660136"/>
            <a:ext cx="731520" cy="18288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FD700"/>
                </a:solidFill>
                <a:latin typeface="Aptos"/>
              </a:defRPr>
            </a:pPr>
            <a:r>
              <a:t>SAFETY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223760" y="5641848"/>
            <a:ext cx="402336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000" b="0">
                <a:solidFill>
                  <a:srgbClr val="FFFFFF"/>
                </a:solidFill>
                <a:latin typeface="Aptos"/>
              </a:defRPr>
            </a:pPr>
            <a:r>
              <a:t>Start with one ball only.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320040" y="6473952"/>
            <a:ext cx="594360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800" b="1">
                <a:solidFill>
                  <a:srgbClr val="6E6E6E"/>
                </a:solidFill>
                <a:latin typeface="Aptos"/>
              </a:defRPr>
            </a:pPr>
            <a:r>
              <a:t>SOUTH GALWAY STORMERS BASKETBALL • PRACTICE ACTIVITY LIBRARY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1567160" y="6473952"/>
            <a:ext cx="27432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 algn="r">
              <a:defRPr sz="800" b="1">
                <a:solidFill>
                  <a:srgbClr val="6E6E6E"/>
                </a:solidFill>
                <a:latin typeface="Aptos"/>
              </a:defRPr>
            </a:pPr>
            <a:r>
              <a:t>28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1A1A1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20040" y="164592"/>
            <a:ext cx="4389120" cy="219456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47920"/>
                </a:solidFill>
                <a:latin typeface="Aptos"/>
              </a:defRPr>
            </a:pPr>
            <a:r>
              <a:t>SOUTH GALWAY STORMERS BASKETBALL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0" y="164592"/>
            <a:ext cx="3474720" cy="219456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 algn="r">
              <a:defRPr sz="900" b="1">
                <a:solidFill>
                  <a:srgbClr val="FFFFFF"/>
                </a:solidFill>
                <a:latin typeface="Aptos"/>
              </a:defRPr>
            </a:pPr>
            <a:r>
              <a:t>ACADEMY ACTIVITY PACK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11480" y="868680"/>
            <a:ext cx="6492240" cy="50292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2800" b="1">
                <a:solidFill>
                  <a:srgbClr val="1A1A1A"/>
                </a:solidFill>
                <a:latin typeface="Georgia"/>
              </a:defRPr>
            </a:pPr>
            <a:r>
              <a:t>GIVE AND GO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38912" y="1417320"/>
            <a:ext cx="1600200" cy="292608"/>
          </a:xfrm>
          <a:prstGeom prst="roundRect">
            <a:avLst/>
          </a:prstGeom>
          <a:solidFill>
            <a:srgbClr val="F47920"/>
          </a:solidFill>
          <a:ln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PASSING RECEIVING AND SPACING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148840" y="1417320"/>
            <a:ext cx="1600200" cy="292608"/>
          </a:xfrm>
          <a:prstGeom prst="roundRect">
            <a:avLst/>
          </a:prstGeom>
          <a:solidFill>
            <a:srgbClr val="FFD700"/>
          </a:solidFill>
          <a:ln>
            <a:solidFill>
              <a:srgbClr val="FFD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8–10 MIN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858768" y="1417320"/>
            <a:ext cx="1600200" cy="292608"/>
          </a:xfrm>
          <a:prstGeom prst="roundRect">
            <a:avLst/>
          </a:prstGeom>
          <a:solidFill>
            <a:srgbClr val="68FF6A"/>
          </a:solidFill>
          <a:ln>
            <a:solidFill>
              <a:srgbClr val="68FF6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WING LANE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75488" y="1810512"/>
            <a:ext cx="658368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Primary focus: Pass, cut and return pass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57200" y="2240280"/>
            <a:ext cx="4160520" cy="297180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94360" y="2350008"/>
            <a:ext cx="388620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SETUP / HOW TO RUN IT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21792" y="2715768"/>
            <a:ext cx="3840480" cy="2404872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Player passes to coach or teammate.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Immediately cuts to basket or open cone.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Receives return pass and finishes or stops.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Rotate passer and cutter.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800600" y="2240280"/>
            <a:ext cx="2697480" cy="141732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68FF6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4937760" y="2350008"/>
            <a:ext cx="242316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COACHING CUES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965192" y="2715768"/>
            <a:ext cx="2377440" cy="850392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Cut after pass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Show target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Finish balanced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800600" y="3730752"/>
            <a:ext cx="2697480" cy="1627632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FFD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4937760" y="3840480"/>
            <a:ext cx="242316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ADJUST THE CHALLENGE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965192" y="4206240"/>
            <a:ext cx="2377440" cy="1060704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Easier: No defender.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Harder: Add defender denying return pass.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818120" y="1892807"/>
            <a:ext cx="2743200" cy="27432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200" b="1">
                <a:solidFill>
                  <a:srgbClr val="1A1A1A"/>
                </a:solidFill>
                <a:latin typeface="Aptos"/>
              </a:defRPr>
            </a:pPr>
            <a:r>
              <a:t>ACTIVITY DIAGRAM</a:t>
            </a:r>
          </a:p>
        </p:txBody>
      </p:sp>
      <p:sp>
        <p:nvSpPr>
          <p:cNvPr id="20" name="Rectangle 19"/>
          <p:cNvSpPr/>
          <p:nvPr/>
        </p:nvSpPr>
        <p:spPr>
          <a:xfrm>
            <a:off x="7726679" y="2240280"/>
            <a:ext cx="3886200" cy="2971800"/>
          </a:xfrm>
          <a:prstGeom prst="rect">
            <a:avLst/>
          </a:prstGeom>
          <a:solidFill>
            <a:srgbClr val="F8F8F8"/>
          </a:solidFill>
          <a:ln w="16510"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9669780" y="2240280"/>
            <a:ext cx="9144" cy="2971800"/>
          </a:xfrm>
          <a:prstGeom prst="rect">
            <a:avLst/>
          </a:prstGeom>
          <a:solidFill>
            <a:srgbClr val="C8C8C8"/>
          </a:solidFill>
          <a:ln>
            <a:solidFill>
              <a:srgbClr val="C8C8C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10524744" y="2894076"/>
            <a:ext cx="699516" cy="1664208"/>
          </a:xfrm>
          <a:prstGeom prst="rect">
            <a:avLst/>
          </a:prstGeom>
          <a:noFill/>
          <a:ln w="1524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11263122" y="3518154"/>
            <a:ext cx="27432" cy="416052"/>
          </a:xfrm>
          <a:prstGeom prst="rect">
            <a:avLst/>
          </a:prstGeom>
          <a:solidFill>
            <a:srgbClr val="1A1A1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11127105" y="3637026"/>
            <a:ext cx="164592" cy="164592"/>
          </a:xfrm>
          <a:prstGeom prst="ellipse">
            <a:avLst/>
          </a:prstGeom>
          <a:noFill/>
          <a:ln w="1651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Oval 24"/>
          <p:cNvSpPr/>
          <p:nvPr/>
        </p:nvSpPr>
        <p:spPr>
          <a:xfrm>
            <a:off x="9397746" y="3399282"/>
            <a:ext cx="544068" cy="653796"/>
          </a:xfrm>
          <a:prstGeom prst="ellipse">
            <a:avLst/>
          </a:prstGeom>
          <a:noFill/>
          <a:ln>
            <a:solidFill>
              <a:srgbClr val="D2D2D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Oval 25"/>
          <p:cNvSpPr/>
          <p:nvPr/>
        </p:nvSpPr>
        <p:spPr>
          <a:xfrm>
            <a:off x="8325612" y="2882646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1</a:t>
            </a:r>
          </a:p>
        </p:txBody>
      </p:sp>
      <p:sp>
        <p:nvSpPr>
          <p:cNvPr id="27" name="Oval 26"/>
          <p:cNvSpPr/>
          <p:nvPr/>
        </p:nvSpPr>
        <p:spPr>
          <a:xfrm>
            <a:off x="8714232" y="3833622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2</a:t>
            </a:r>
          </a:p>
        </p:txBody>
      </p:sp>
      <p:sp>
        <p:nvSpPr>
          <p:cNvPr id="28" name="Oval 27"/>
          <p:cNvSpPr/>
          <p:nvPr/>
        </p:nvSpPr>
        <p:spPr>
          <a:xfrm>
            <a:off x="9374886" y="3268980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3</a:t>
            </a:r>
          </a:p>
        </p:txBody>
      </p:sp>
      <p:sp>
        <p:nvSpPr>
          <p:cNvPr id="29" name="Oval 28"/>
          <p:cNvSpPr/>
          <p:nvPr/>
        </p:nvSpPr>
        <p:spPr>
          <a:xfrm>
            <a:off x="9880092" y="4160520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4</a:t>
            </a:r>
          </a:p>
        </p:txBody>
      </p:sp>
      <p:sp>
        <p:nvSpPr>
          <p:cNvPr id="30" name="Oval 29"/>
          <p:cNvSpPr/>
          <p:nvPr/>
        </p:nvSpPr>
        <p:spPr>
          <a:xfrm>
            <a:off x="10657332" y="3536442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5</a:t>
            </a:r>
          </a:p>
        </p:txBody>
      </p:sp>
      <p:sp>
        <p:nvSpPr>
          <p:cNvPr id="31" name="Oval 30"/>
          <p:cNvSpPr/>
          <p:nvPr/>
        </p:nvSpPr>
        <p:spPr>
          <a:xfrm>
            <a:off x="8092440" y="4576572"/>
            <a:ext cx="201168" cy="201168"/>
          </a:xfrm>
          <a:prstGeom prst="ellipse">
            <a:avLst/>
          </a:prstGeom>
          <a:solidFill>
            <a:srgbClr val="68FF6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C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457200" y="5504688"/>
            <a:ext cx="11155680" cy="566928"/>
          </a:xfrm>
          <a:prstGeom prst="roundRect">
            <a:avLst/>
          </a:prstGeom>
          <a:solidFill>
            <a:srgbClr val="1A1A1A"/>
          </a:solidFill>
          <a:ln w="15240"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658368" y="5660136"/>
            <a:ext cx="1188720" cy="18288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47920"/>
                </a:solidFill>
                <a:latin typeface="Aptos"/>
              </a:defRPr>
            </a:pPr>
            <a:r>
              <a:t>COACH'S EYES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737360" y="5641848"/>
            <a:ext cx="457200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000" b="0">
                <a:solidFill>
                  <a:srgbClr val="FFFFFF"/>
                </a:solidFill>
                <a:latin typeface="Aptos"/>
              </a:defRPr>
            </a:pPr>
            <a:r>
              <a:t>Coach the one cue that matters most for this age group.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537960" y="5660136"/>
            <a:ext cx="731520" cy="18288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FD700"/>
                </a:solidFill>
                <a:latin typeface="Aptos"/>
              </a:defRPr>
            </a:pPr>
            <a:r>
              <a:t>SAFETY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223760" y="5641848"/>
            <a:ext cx="402336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000" b="0">
                <a:solidFill>
                  <a:srgbClr val="FFFFFF"/>
                </a:solidFill>
                <a:latin typeface="Aptos"/>
              </a:defRPr>
            </a:pPr>
            <a:r>
              <a:t>Clear landing area under basket.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320040" y="6473952"/>
            <a:ext cx="594360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800" b="1">
                <a:solidFill>
                  <a:srgbClr val="6E6E6E"/>
                </a:solidFill>
                <a:latin typeface="Aptos"/>
              </a:defRPr>
            </a:pPr>
            <a:r>
              <a:t>SOUTH GALWAY STORMERS BASKETBALL • PRACTICE ACTIVITY LIBRARY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1567160" y="6473952"/>
            <a:ext cx="27432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 algn="r">
              <a:defRPr sz="800" b="1">
                <a:solidFill>
                  <a:srgbClr val="6E6E6E"/>
                </a:solidFill>
                <a:latin typeface="Aptos"/>
              </a:defRPr>
            </a:pPr>
            <a:r>
              <a:t>29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11480" y="320040"/>
            <a:ext cx="7315200" cy="4572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2800" b="1">
                <a:solidFill>
                  <a:srgbClr val="1A1A1A"/>
                </a:solidFill>
                <a:latin typeface="Georgia"/>
              </a:defRPr>
            </a:pPr>
            <a:r>
              <a:t>Academy Activity Index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38912" y="868680"/>
            <a:ext cx="3657600" cy="27432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400" b="1">
                <a:solidFill>
                  <a:srgbClr val="F47920"/>
                </a:solidFill>
                <a:latin typeface="Aptos"/>
              </a:defRPr>
            </a:pPr>
            <a:r>
              <a:t>45 activities grouped by coaching category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325880"/>
            <a:ext cx="502920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000" b="1">
                <a:solidFill>
                  <a:srgbClr val="F47920"/>
                </a:solidFill>
                <a:latin typeface="Aptos"/>
              </a:defRPr>
            </a:pPr>
            <a:r>
              <a:t>MOVEMENT AND WARM UPS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1618488"/>
            <a:ext cx="493776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0">
                <a:solidFill>
                  <a:srgbClr val="1A1A1A"/>
                </a:solidFill>
                <a:latin typeface="Aptos"/>
              </a:defRPr>
            </a:pPr>
            <a:r>
              <a:t>• Traffic Lights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856232"/>
            <a:ext cx="493776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0">
                <a:solidFill>
                  <a:srgbClr val="1A1A1A"/>
                </a:solidFill>
                <a:latin typeface="Aptos"/>
              </a:defRPr>
            </a:pPr>
            <a:r>
              <a:t>• Follow the Leader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2093976"/>
            <a:ext cx="493776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0">
                <a:solidFill>
                  <a:srgbClr val="1A1A1A"/>
                </a:solidFill>
                <a:latin typeface="Aptos"/>
              </a:defRPr>
            </a:pPr>
            <a:r>
              <a:t>• Mirror Moves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2331720"/>
            <a:ext cx="493776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0">
                <a:solidFill>
                  <a:srgbClr val="1A1A1A"/>
                </a:solidFill>
                <a:latin typeface="Aptos"/>
              </a:defRPr>
            </a:pPr>
            <a:r>
              <a:t>• Cone Reaction Race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40080" y="2569463"/>
            <a:ext cx="493776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0">
                <a:solidFill>
                  <a:srgbClr val="1A1A1A"/>
                </a:solidFill>
                <a:latin typeface="Aptos"/>
              </a:defRPr>
            </a:pPr>
            <a:r>
              <a:t>• Boundary Quiz Game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0080" y="2807207"/>
            <a:ext cx="493776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0">
                <a:solidFill>
                  <a:srgbClr val="1A1A1A"/>
                </a:solidFill>
                <a:latin typeface="Aptos"/>
              </a:defRPr>
            </a:pPr>
            <a:r>
              <a:t>• Stuck in the Mud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0080" y="3044951"/>
            <a:ext cx="493776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0">
                <a:solidFill>
                  <a:srgbClr val="1A1A1A"/>
                </a:solidFill>
                <a:latin typeface="Aptos"/>
              </a:defRPr>
            </a:pPr>
            <a:r>
              <a:t>• Footwork Squares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40080" y="3282695"/>
            <a:ext cx="493776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0">
                <a:solidFill>
                  <a:srgbClr val="1A1A1A"/>
                </a:solidFill>
                <a:latin typeface="Aptos"/>
              </a:defRPr>
            </a:pPr>
            <a:r>
              <a:t>• Loose Ball Recovery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40080" y="3520439"/>
            <a:ext cx="493776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0">
                <a:solidFill>
                  <a:srgbClr val="1A1A1A"/>
                </a:solidFill>
                <a:latin typeface="Aptos"/>
              </a:defRPr>
            </a:pPr>
            <a:r>
              <a:t>• Numbers Move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40080" y="3758183"/>
            <a:ext cx="493776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0">
                <a:solidFill>
                  <a:srgbClr val="1A1A1A"/>
                </a:solidFill>
                <a:latin typeface="Aptos"/>
              </a:defRPr>
            </a:pPr>
            <a:r>
              <a:t>• Warm Up Circuit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263640" y="1325880"/>
            <a:ext cx="502920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000" b="1">
                <a:solidFill>
                  <a:srgbClr val="F47920"/>
                </a:solidFill>
                <a:latin typeface="Aptos"/>
              </a:defRPr>
            </a:pPr>
            <a:r>
              <a:t>BALL HANDLING AND DRIBBLING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355079" y="1618488"/>
            <a:ext cx="493776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0">
                <a:solidFill>
                  <a:srgbClr val="1A1A1A"/>
                </a:solidFill>
                <a:latin typeface="Aptos"/>
              </a:defRPr>
            </a:pPr>
            <a:r>
              <a:t>• Dribble Gates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355079" y="1856232"/>
            <a:ext cx="493776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0">
                <a:solidFill>
                  <a:srgbClr val="1A1A1A"/>
                </a:solidFill>
                <a:latin typeface="Aptos"/>
              </a:defRPr>
            </a:pPr>
            <a:r>
              <a:t>• Sharks and Minnows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355079" y="2093976"/>
            <a:ext cx="493776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0">
                <a:solidFill>
                  <a:srgbClr val="1A1A1A"/>
                </a:solidFill>
                <a:latin typeface="Aptos"/>
              </a:defRPr>
            </a:pPr>
            <a:r>
              <a:t>• Control to Speed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355079" y="2331720"/>
            <a:ext cx="493776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0">
                <a:solidFill>
                  <a:srgbClr val="1A1A1A"/>
                </a:solidFill>
                <a:latin typeface="Aptos"/>
              </a:defRPr>
            </a:pPr>
            <a:r>
              <a:t>• Retreat and Re-Attack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355079" y="2569463"/>
            <a:ext cx="493776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0">
                <a:solidFill>
                  <a:srgbClr val="1A1A1A"/>
                </a:solidFill>
                <a:latin typeface="Aptos"/>
              </a:defRPr>
            </a:pPr>
            <a:r>
              <a:t>• Crossover Lane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355079" y="2807207"/>
            <a:ext cx="493776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0">
                <a:solidFill>
                  <a:srgbClr val="1A1A1A"/>
                </a:solidFill>
                <a:latin typeface="Aptos"/>
              </a:defRPr>
            </a:pPr>
            <a:r>
              <a:t>• Weak Hand Journey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355079" y="3044951"/>
            <a:ext cx="493776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0">
                <a:solidFill>
                  <a:srgbClr val="1A1A1A"/>
                </a:solidFill>
                <a:latin typeface="Aptos"/>
              </a:defRPr>
            </a:pPr>
            <a:r>
              <a:t>• Dribble Knockout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355079" y="3282695"/>
            <a:ext cx="493776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0">
                <a:solidFill>
                  <a:srgbClr val="1A1A1A"/>
                </a:solidFill>
                <a:latin typeface="Aptos"/>
              </a:defRPr>
            </a:pPr>
            <a:r>
              <a:t>• Cone Escape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355079" y="3520439"/>
            <a:ext cx="493776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0">
                <a:solidFill>
                  <a:srgbClr val="1A1A1A"/>
                </a:solidFill>
                <a:latin typeface="Aptos"/>
              </a:defRPr>
            </a:pPr>
            <a:r>
              <a:t>• Protect Pivot Dribble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263640" y="1325880"/>
            <a:ext cx="502920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000" b="1">
                <a:solidFill>
                  <a:srgbClr val="F47920"/>
                </a:solidFill>
                <a:latin typeface="Aptos"/>
              </a:defRPr>
            </a:pPr>
            <a:r>
              <a:t>PASSING RECEIVING AND SPACING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355079" y="1618488"/>
            <a:ext cx="493776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0">
                <a:solidFill>
                  <a:srgbClr val="1A1A1A"/>
                </a:solidFill>
                <a:latin typeface="Aptos"/>
              </a:defRPr>
            </a:pPr>
            <a:r>
              <a:t>• Pass and Move Triangle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355079" y="1856232"/>
            <a:ext cx="493776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0">
                <a:solidFill>
                  <a:srgbClr val="1A1A1A"/>
                </a:solidFill>
                <a:latin typeface="Aptos"/>
              </a:defRPr>
            </a:pPr>
            <a:r>
              <a:t>• Keep Away 3v1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355079" y="2093976"/>
            <a:ext cx="493776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0">
                <a:solidFill>
                  <a:srgbClr val="1A1A1A"/>
                </a:solidFill>
                <a:latin typeface="Aptos"/>
              </a:defRPr>
            </a:pPr>
            <a:r>
              <a:t>• Numbers Passing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355079" y="2331720"/>
            <a:ext cx="493776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0">
                <a:solidFill>
                  <a:srgbClr val="1A1A1A"/>
                </a:solidFill>
                <a:latin typeface="Aptos"/>
              </a:defRPr>
            </a:pPr>
            <a:r>
              <a:t>• Give and Go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355079" y="2569463"/>
            <a:ext cx="493776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0">
                <a:solidFill>
                  <a:srgbClr val="1A1A1A"/>
                </a:solidFill>
                <a:latin typeface="Aptos"/>
              </a:defRPr>
            </a:pPr>
            <a:r>
              <a:t>• Passing Against Pressure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355079" y="2807207"/>
            <a:ext cx="493776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0">
                <a:solidFill>
                  <a:srgbClr val="1A1A1A"/>
                </a:solidFill>
                <a:latin typeface="Aptos"/>
              </a:defRPr>
            </a:pPr>
            <a:r>
              <a:t>• Find the Window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6355079" y="3044951"/>
            <a:ext cx="493776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0">
                <a:solidFill>
                  <a:srgbClr val="1A1A1A"/>
                </a:solidFill>
                <a:latin typeface="Aptos"/>
              </a:defRPr>
            </a:pPr>
            <a:r>
              <a:t>• Relocate After Pass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6355079" y="3282695"/>
            <a:ext cx="493776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0">
                <a:solidFill>
                  <a:srgbClr val="1A1A1A"/>
                </a:solidFill>
                <a:latin typeface="Aptos"/>
              </a:defRPr>
            </a:pPr>
            <a:r>
              <a:t>• Passing Ladder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6355079" y="3520439"/>
            <a:ext cx="493776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0">
                <a:solidFill>
                  <a:srgbClr val="1A1A1A"/>
                </a:solidFill>
                <a:latin typeface="Aptos"/>
              </a:defRPr>
            </a:pPr>
            <a:r>
              <a:t>• Small Side Advantage 3v2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263640" y="1325880"/>
            <a:ext cx="502920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000" b="1">
                <a:solidFill>
                  <a:srgbClr val="F47920"/>
                </a:solidFill>
                <a:latin typeface="Aptos"/>
              </a:defRPr>
            </a:pPr>
            <a:r>
              <a:t>SHOOTING AND FINISHING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6355079" y="1618488"/>
            <a:ext cx="493776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0">
                <a:solidFill>
                  <a:srgbClr val="1A1A1A"/>
                </a:solidFill>
                <a:latin typeface="Aptos"/>
              </a:defRPr>
            </a:pPr>
            <a:r>
              <a:t>• Close Range Form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6355079" y="1856232"/>
            <a:ext cx="493776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0">
                <a:solidFill>
                  <a:srgbClr val="1A1A1A"/>
                </a:solidFill>
                <a:latin typeface="Aptos"/>
              </a:defRPr>
            </a:pPr>
            <a:r>
              <a:t>• Catch Stop Shoot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6355079" y="2093976"/>
            <a:ext cx="493776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0">
                <a:solidFill>
                  <a:srgbClr val="1A1A1A"/>
                </a:solidFill>
                <a:latin typeface="Aptos"/>
              </a:defRPr>
            </a:pPr>
            <a:r>
              <a:t>• Layup Footwork Walkthrough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6355079" y="2331720"/>
            <a:ext cx="493776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0">
                <a:solidFill>
                  <a:srgbClr val="1A1A1A"/>
                </a:solidFill>
                <a:latin typeface="Aptos"/>
              </a:defRPr>
            </a:pPr>
            <a:r>
              <a:t>• Mikan Basics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6355079" y="2569463"/>
            <a:ext cx="493776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0">
                <a:solidFill>
                  <a:srgbClr val="1A1A1A"/>
                </a:solidFill>
                <a:latin typeface="Aptos"/>
              </a:defRPr>
            </a:pPr>
            <a:r>
              <a:t>• Shoot After Movement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6355079" y="2807207"/>
            <a:ext cx="493776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0">
                <a:solidFill>
                  <a:srgbClr val="1A1A1A"/>
                </a:solidFill>
                <a:latin typeface="Aptos"/>
              </a:defRPr>
            </a:pPr>
            <a:r>
              <a:t>• Backboard Challenge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6355079" y="3044951"/>
            <a:ext cx="493776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0">
                <a:solidFill>
                  <a:srgbClr val="1A1A1A"/>
                </a:solidFill>
                <a:latin typeface="Aptos"/>
              </a:defRPr>
            </a:pPr>
            <a:r>
              <a:t>• Advantage Finish 2v1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6355079" y="3282695"/>
            <a:ext cx="493776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0">
                <a:solidFill>
                  <a:srgbClr val="1A1A1A"/>
                </a:solidFill>
                <a:latin typeface="Aptos"/>
              </a:defRPr>
            </a:pPr>
            <a:r>
              <a:t>• Cut and Finish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6355079" y="3520439"/>
            <a:ext cx="493776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0">
                <a:solidFill>
                  <a:srgbClr val="1A1A1A"/>
                </a:solidFill>
                <a:latin typeface="Aptos"/>
              </a:defRPr>
            </a:pPr>
            <a:r>
              <a:t>• Shooting Stations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6263640" y="1325880"/>
            <a:ext cx="502920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000" b="1">
                <a:solidFill>
                  <a:srgbClr val="F47920"/>
                </a:solidFill>
                <a:latin typeface="Aptos"/>
              </a:defRPr>
            </a:pPr>
            <a:r>
              <a:t>DEFENCE AND SMALL SIDED GAMES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6355079" y="1618488"/>
            <a:ext cx="493776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0">
                <a:solidFill>
                  <a:srgbClr val="1A1A1A"/>
                </a:solidFill>
                <a:latin typeface="Aptos"/>
              </a:defRPr>
            </a:pPr>
            <a:r>
              <a:t>• Defensive Mirror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6355079" y="1856232"/>
            <a:ext cx="493776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0">
                <a:solidFill>
                  <a:srgbClr val="1A1A1A"/>
                </a:solidFill>
                <a:latin typeface="Aptos"/>
              </a:defRPr>
            </a:pPr>
            <a:r>
              <a:t>• Closeout and Recover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6355079" y="2093976"/>
            <a:ext cx="493776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0">
                <a:solidFill>
                  <a:srgbClr val="1A1A1A"/>
                </a:solidFill>
                <a:latin typeface="Aptos"/>
              </a:defRPr>
            </a:pPr>
            <a:r>
              <a:t>• Contain the Ball 1v1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6355079" y="2331720"/>
            <a:ext cx="493776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0">
                <a:solidFill>
                  <a:srgbClr val="1A1A1A"/>
                </a:solidFill>
                <a:latin typeface="Aptos"/>
              </a:defRPr>
            </a:pPr>
            <a:r>
              <a:t>• 3v3 Pass Before Score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6355079" y="2569463"/>
            <a:ext cx="493776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0">
                <a:solidFill>
                  <a:srgbClr val="1A1A1A"/>
                </a:solidFill>
                <a:latin typeface="Aptos"/>
              </a:defRPr>
            </a:pPr>
            <a:r>
              <a:t>• End Zone Basketball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6355079" y="2807207"/>
            <a:ext cx="493776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0">
                <a:solidFill>
                  <a:srgbClr val="1A1A1A"/>
                </a:solidFill>
                <a:latin typeface="Aptos"/>
              </a:defRPr>
            </a:pPr>
            <a:r>
              <a:t>• Numbers Advantage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6355079" y="3044951"/>
            <a:ext cx="493776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0">
                <a:solidFill>
                  <a:srgbClr val="1A1A1A"/>
                </a:solidFill>
                <a:latin typeface="Aptos"/>
              </a:defRPr>
            </a:pPr>
            <a:r>
              <a:t>• No Dribble Game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6355079" y="3282695"/>
            <a:ext cx="493776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0">
                <a:solidFill>
                  <a:srgbClr val="1A1A1A"/>
                </a:solidFill>
                <a:latin typeface="Aptos"/>
              </a:defRPr>
            </a:pPr>
            <a:r>
              <a:t>• Turnover Transition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320040" y="6473952"/>
            <a:ext cx="594360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800" b="1">
                <a:solidFill>
                  <a:srgbClr val="6E6E6E"/>
                </a:solidFill>
                <a:latin typeface="Aptos"/>
              </a:defRPr>
            </a:pPr>
            <a:r>
              <a:t>SOUTH GALWAY STORMERS BASKETBALL • PRACTICE ACTIVITY LIBRARY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11567160" y="6473952"/>
            <a:ext cx="27432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 algn="r">
              <a:defRPr sz="800" b="1">
                <a:solidFill>
                  <a:srgbClr val="6E6E6E"/>
                </a:solidFill>
                <a:latin typeface="Aptos"/>
              </a:defRPr>
            </a:pPr>
            <a:r>
              <a:t>3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1A1A1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20040" y="164592"/>
            <a:ext cx="4389120" cy="219456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47920"/>
                </a:solidFill>
                <a:latin typeface="Aptos"/>
              </a:defRPr>
            </a:pPr>
            <a:r>
              <a:t>SOUTH GALWAY STORMERS BASKETBALL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0" y="164592"/>
            <a:ext cx="3474720" cy="219456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 algn="r">
              <a:defRPr sz="900" b="1">
                <a:solidFill>
                  <a:srgbClr val="FFFFFF"/>
                </a:solidFill>
                <a:latin typeface="Aptos"/>
              </a:defRPr>
            </a:pPr>
            <a:r>
              <a:t>ACADEMY ACTIVITY PACK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11480" y="868680"/>
            <a:ext cx="6492240" cy="50292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2800" b="1">
                <a:solidFill>
                  <a:srgbClr val="1A1A1A"/>
                </a:solidFill>
                <a:latin typeface="Georgia"/>
              </a:defRPr>
            </a:pPr>
            <a:r>
              <a:t>PASSING AGAINST PRESSURE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38912" y="1417320"/>
            <a:ext cx="1600200" cy="292608"/>
          </a:xfrm>
          <a:prstGeom prst="roundRect">
            <a:avLst/>
          </a:prstGeom>
          <a:solidFill>
            <a:srgbClr val="F47920"/>
          </a:solidFill>
          <a:ln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PASSING RECEIVING AND SPACING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148840" y="1417320"/>
            <a:ext cx="1600200" cy="292608"/>
          </a:xfrm>
          <a:prstGeom prst="roundRect">
            <a:avLst/>
          </a:prstGeom>
          <a:solidFill>
            <a:srgbClr val="FFD700"/>
          </a:solidFill>
          <a:ln>
            <a:solidFill>
              <a:srgbClr val="FFD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8–10 MIN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858768" y="1417320"/>
            <a:ext cx="1600200" cy="292608"/>
          </a:xfrm>
          <a:prstGeom prst="roundRect">
            <a:avLst/>
          </a:prstGeom>
          <a:solidFill>
            <a:srgbClr val="68FF6A"/>
          </a:solidFill>
          <a:ln>
            <a:solidFill>
              <a:srgbClr val="68FF6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PAIRS / GRIDS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75488" y="1810512"/>
            <a:ext cx="658368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Primary focus: Pivot and pass away from defender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57200" y="2240280"/>
            <a:ext cx="4160520" cy="297180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94360" y="2350008"/>
            <a:ext cx="388620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SETUP / HOW TO RUN IT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21792" y="2715768"/>
            <a:ext cx="3840480" cy="2404872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Passer has ball, defender applies shadow pressure.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Passer pivots to create angle.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Receiver moves to help.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Complete pass and rotate.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800600" y="2240280"/>
            <a:ext cx="2697480" cy="141732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68FF6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4937760" y="2350008"/>
            <a:ext cx="242316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COACHING CUES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965192" y="2715768"/>
            <a:ext cx="2377440" cy="850392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Pivot strong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Fake first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Pass around pressure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800600" y="3730752"/>
            <a:ext cx="2697480" cy="1627632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FFD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4937760" y="3840480"/>
            <a:ext cx="242316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ADJUST THE CHALLENGE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965192" y="4206240"/>
            <a:ext cx="2377440" cy="1060704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Easier: Passive hands down defender.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Harder: Live hands with time limit.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818120" y="1892807"/>
            <a:ext cx="2743200" cy="27432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200" b="1">
                <a:solidFill>
                  <a:srgbClr val="1A1A1A"/>
                </a:solidFill>
                <a:latin typeface="Aptos"/>
              </a:defRPr>
            </a:pPr>
            <a:r>
              <a:t>ACTIVITY DIAGRAM</a:t>
            </a:r>
          </a:p>
        </p:txBody>
      </p:sp>
      <p:sp>
        <p:nvSpPr>
          <p:cNvPr id="20" name="Rectangle 19"/>
          <p:cNvSpPr/>
          <p:nvPr/>
        </p:nvSpPr>
        <p:spPr>
          <a:xfrm>
            <a:off x="7726679" y="2240280"/>
            <a:ext cx="3886200" cy="2971800"/>
          </a:xfrm>
          <a:prstGeom prst="rect">
            <a:avLst/>
          </a:prstGeom>
          <a:solidFill>
            <a:srgbClr val="F8F8F8"/>
          </a:solidFill>
          <a:ln w="16510"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9669780" y="2240280"/>
            <a:ext cx="9144" cy="2971800"/>
          </a:xfrm>
          <a:prstGeom prst="rect">
            <a:avLst/>
          </a:prstGeom>
          <a:solidFill>
            <a:srgbClr val="C8C8C8"/>
          </a:solidFill>
          <a:ln>
            <a:solidFill>
              <a:srgbClr val="C8C8C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10524744" y="2894076"/>
            <a:ext cx="699516" cy="1664208"/>
          </a:xfrm>
          <a:prstGeom prst="rect">
            <a:avLst/>
          </a:prstGeom>
          <a:noFill/>
          <a:ln w="1524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11263122" y="3518154"/>
            <a:ext cx="27432" cy="416052"/>
          </a:xfrm>
          <a:prstGeom prst="rect">
            <a:avLst/>
          </a:prstGeom>
          <a:solidFill>
            <a:srgbClr val="1A1A1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11127105" y="3637026"/>
            <a:ext cx="164592" cy="164592"/>
          </a:xfrm>
          <a:prstGeom prst="ellipse">
            <a:avLst/>
          </a:prstGeom>
          <a:noFill/>
          <a:ln w="1651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Oval 24"/>
          <p:cNvSpPr/>
          <p:nvPr/>
        </p:nvSpPr>
        <p:spPr>
          <a:xfrm>
            <a:off x="9397746" y="3399282"/>
            <a:ext cx="544068" cy="653796"/>
          </a:xfrm>
          <a:prstGeom prst="ellipse">
            <a:avLst/>
          </a:prstGeom>
          <a:noFill/>
          <a:ln>
            <a:solidFill>
              <a:srgbClr val="D2D2D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Oval 25"/>
          <p:cNvSpPr/>
          <p:nvPr/>
        </p:nvSpPr>
        <p:spPr>
          <a:xfrm>
            <a:off x="8325612" y="3625596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1</a:t>
            </a:r>
          </a:p>
        </p:txBody>
      </p:sp>
      <p:sp>
        <p:nvSpPr>
          <p:cNvPr id="27" name="Oval 26"/>
          <p:cNvSpPr/>
          <p:nvPr/>
        </p:nvSpPr>
        <p:spPr>
          <a:xfrm>
            <a:off x="8986266" y="2882646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2</a:t>
            </a:r>
          </a:p>
        </p:txBody>
      </p:sp>
      <p:sp>
        <p:nvSpPr>
          <p:cNvPr id="28" name="Oval 27"/>
          <p:cNvSpPr/>
          <p:nvPr/>
        </p:nvSpPr>
        <p:spPr>
          <a:xfrm>
            <a:off x="8986266" y="4279392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3</a:t>
            </a:r>
          </a:p>
        </p:txBody>
      </p:sp>
      <p:sp>
        <p:nvSpPr>
          <p:cNvPr id="29" name="Oval 28"/>
          <p:cNvSpPr/>
          <p:nvPr/>
        </p:nvSpPr>
        <p:spPr>
          <a:xfrm>
            <a:off x="9957816" y="3179826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4</a:t>
            </a:r>
          </a:p>
        </p:txBody>
      </p:sp>
      <p:sp>
        <p:nvSpPr>
          <p:cNvPr id="30" name="Oval 29"/>
          <p:cNvSpPr/>
          <p:nvPr/>
        </p:nvSpPr>
        <p:spPr>
          <a:xfrm>
            <a:off x="10346436" y="3982211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5</a:t>
            </a:r>
          </a:p>
        </p:txBody>
      </p:sp>
      <p:sp>
        <p:nvSpPr>
          <p:cNvPr id="31" name="Oval 30"/>
          <p:cNvSpPr/>
          <p:nvPr/>
        </p:nvSpPr>
        <p:spPr>
          <a:xfrm>
            <a:off x="7936992" y="2674620"/>
            <a:ext cx="201168" cy="201168"/>
          </a:xfrm>
          <a:prstGeom prst="ellipse">
            <a:avLst/>
          </a:prstGeom>
          <a:solidFill>
            <a:srgbClr val="68FF6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C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457200" y="5504688"/>
            <a:ext cx="11155680" cy="566928"/>
          </a:xfrm>
          <a:prstGeom prst="roundRect">
            <a:avLst/>
          </a:prstGeom>
          <a:solidFill>
            <a:srgbClr val="1A1A1A"/>
          </a:solidFill>
          <a:ln w="15240"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658368" y="5660136"/>
            <a:ext cx="1188720" cy="18288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47920"/>
                </a:solidFill>
                <a:latin typeface="Aptos"/>
              </a:defRPr>
            </a:pPr>
            <a:r>
              <a:t>COACH'S EYES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737360" y="5641848"/>
            <a:ext cx="457200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000" b="0">
                <a:solidFill>
                  <a:srgbClr val="FFFFFF"/>
                </a:solidFill>
                <a:latin typeface="Aptos"/>
              </a:defRPr>
            </a:pPr>
            <a:r>
              <a:t>Coach the one cue that matters most for this age group.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537960" y="5660136"/>
            <a:ext cx="731520" cy="18288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FD700"/>
                </a:solidFill>
                <a:latin typeface="Aptos"/>
              </a:defRPr>
            </a:pPr>
            <a:r>
              <a:t>SAFETY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223760" y="5641848"/>
            <a:ext cx="402336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000" b="0">
                <a:solidFill>
                  <a:srgbClr val="FFFFFF"/>
                </a:solidFill>
                <a:latin typeface="Aptos"/>
              </a:defRPr>
            </a:pPr>
            <a:r>
              <a:t>No reaching through body.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320040" y="6473952"/>
            <a:ext cx="594360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800" b="1">
                <a:solidFill>
                  <a:srgbClr val="6E6E6E"/>
                </a:solidFill>
                <a:latin typeface="Aptos"/>
              </a:defRPr>
            </a:pPr>
            <a:r>
              <a:t>SOUTH GALWAY STORMERS BASKETBALL • PRACTICE ACTIVITY LIBRARY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1567160" y="6473952"/>
            <a:ext cx="27432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 algn="r">
              <a:defRPr sz="800" b="1">
                <a:solidFill>
                  <a:srgbClr val="6E6E6E"/>
                </a:solidFill>
                <a:latin typeface="Aptos"/>
              </a:defRPr>
            </a:pPr>
            <a:r>
              <a:t>30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1A1A1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20040" y="164592"/>
            <a:ext cx="4389120" cy="219456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47920"/>
                </a:solidFill>
                <a:latin typeface="Aptos"/>
              </a:defRPr>
            </a:pPr>
            <a:r>
              <a:t>SOUTH GALWAY STORMERS BASKETBALL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0" y="164592"/>
            <a:ext cx="3474720" cy="219456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 algn="r">
              <a:defRPr sz="900" b="1">
                <a:solidFill>
                  <a:srgbClr val="FFFFFF"/>
                </a:solidFill>
                <a:latin typeface="Aptos"/>
              </a:defRPr>
            </a:pPr>
            <a:r>
              <a:t>ACADEMY ACTIVITY PACK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11480" y="868680"/>
            <a:ext cx="6492240" cy="50292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2800" b="1">
                <a:solidFill>
                  <a:srgbClr val="1A1A1A"/>
                </a:solidFill>
                <a:latin typeface="Georgia"/>
              </a:defRPr>
            </a:pPr>
            <a:r>
              <a:t>FIND THE WINDOW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38912" y="1417320"/>
            <a:ext cx="1600200" cy="292608"/>
          </a:xfrm>
          <a:prstGeom prst="roundRect">
            <a:avLst/>
          </a:prstGeom>
          <a:solidFill>
            <a:srgbClr val="F47920"/>
          </a:solidFill>
          <a:ln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PASSING RECEIVING AND SPACING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148840" y="1417320"/>
            <a:ext cx="1600200" cy="292608"/>
          </a:xfrm>
          <a:prstGeom prst="roundRect">
            <a:avLst/>
          </a:prstGeom>
          <a:solidFill>
            <a:srgbClr val="FFD700"/>
          </a:solidFill>
          <a:ln>
            <a:solidFill>
              <a:srgbClr val="FFD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8–10 MIN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858768" y="1417320"/>
            <a:ext cx="1600200" cy="292608"/>
          </a:xfrm>
          <a:prstGeom prst="roundRect">
            <a:avLst/>
          </a:prstGeom>
          <a:solidFill>
            <a:srgbClr val="68FF6A"/>
          </a:solidFill>
          <a:ln>
            <a:solidFill>
              <a:srgbClr val="68FF6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SMALL GROUPS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75488" y="1810512"/>
            <a:ext cx="658368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Primary focus: Receiving in passing lanes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57200" y="2240280"/>
            <a:ext cx="4160520" cy="297180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94360" y="2350008"/>
            <a:ext cx="388620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SETUP / HOW TO RUN IT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21792" y="2715768"/>
            <a:ext cx="3840480" cy="2404872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One passer, one defender, two receivers.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Receivers move to open windows.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Passer waits for clear target.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Rotate every pass.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800600" y="2240280"/>
            <a:ext cx="2697480" cy="141732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68FF6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4937760" y="2350008"/>
            <a:ext cx="242316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COACHING CUES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965192" y="2715768"/>
            <a:ext cx="2377440" cy="850392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Show target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Move before calling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Do not hide behind defender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800600" y="3730752"/>
            <a:ext cx="2697480" cy="1627632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FFD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4937760" y="3840480"/>
            <a:ext cx="242316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ADJUST THE CHALLENGE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965192" y="4206240"/>
            <a:ext cx="2377440" cy="1060704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Easier: Use cone defender.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Harder: Add live denial and time limit.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818120" y="1892807"/>
            <a:ext cx="2743200" cy="27432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200" b="1">
                <a:solidFill>
                  <a:srgbClr val="1A1A1A"/>
                </a:solidFill>
                <a:latin typeface="Aptos"/>
              </a:defRPr>
            </a:pPr>
            <a:r>
              <a:t>ACTIVITY DIAGRAM</a:t>
            </a:r>
          </a:p>
        </p:txBody>
      </p:sp>
      <p:sp>
        <p:nvSpPr>
          <p:cNvPr id="20" name="Rectangle 19"/>
          <p:cNvSpPr/>
          <p:nvPr/>
        </p:nvSpPr>
        <p:spPr>
          <a:xfrm>
            <a:off x="7726679" y="2240280"/>
            <a:ext cx="3886200" cy="2971800"/>
          </a:xfrm>
          <a:prstGeom prst="rect">
            <a:avLst/>
          </a:prstGeom>
          <a:solidFill>
            <a:srgbClr val="F8F8F8"/>
          </a:solidFill>
          <a:ln w="16510"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9669780" y="2240280"/>
            <a:ext cx="9144" cy="2971800"/>
          </a:xfrm>
          <a:prstGeom prst="rect">
            <a:avLst/>
          </a:prstGeom>
          <a:solidFill>
            <a:srgbClr val="C8C8C8"/>
          </a:solidFill>
          <a:ln>
            <a:solidFill>
              <a:srgbClr val="C8C8C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10524744" y="2894076"/>
            <a:ext cx="699516" cy="1664208"/>
          </a:xfrm>
          <a:prstGeom prst="rect">
            <a:avLst/>
          </a:prstGeom>
          <a:noFill/>
          <a:ln w="1524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11263122" y="3518154"/>
            <a:ext cx="27432" cy="416052"/>
          </a:xfrm>
          <a:prstGeom prst="rect">
            <a:avLst/>
          </a:prstGeom>
          <a:solidFill>
            <a:srgbClr val="1A1A1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11127105" y="3637026"/>
            <a:ext cx="164592" cy="164592"/>
          </a:xfrm>
          <a:prstGeom prst="ellipse">
            <a:avLst/>
          </a:prstGeom>
          <a:noFill/>
          <a:ln w="1651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Oval 24"/>
          <p:cNvSpPr/>
          <p:nvPr/>
        </p:nvSpPr>
        <p:spPr>
          <a:xfrm>
            <a:off x="9397746" y="3399282"/>
            <a:ext cx="544068" cy="653796"/>
          </a:xfrm>
          <a:prstGeom prst="ellipse">
            <a:avLst/>
          </a:prstGeom>
          <a:noFill/>
          <a:ln>
            <a:solidFill>
              <a:srgbClr val="D2D2D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Oval 25"/>
          <p:cNvSpPr/>
          <p:nvPr/>
        </p:nvSpPr>
        <p:spPr>
          <a:xfrm>
            <a:off x="8403336" y="2674620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1</a:t>
            </a:r>
          </a:p>
        </p:txBody>
      </p:sp>
      <p:sp>
        <p:nvSpPr>
          <p:cNvPr id="27" name="Oval 26"/>
          <p:cNvSpPr/>
          <p:nvPr/>
        </p:nvSpPr>
        <p:spPr>
          <a:xfrm>
            <a:off x="8403336" y="4576572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2</a:t>
            </a:r>
          </a:p>
        </p:txBody>
      </p:sp>
      <p:sp>
        <p:nvSpPr>
          <p:cNvPr id="28" name="Oval 27"/>
          <p:cNvSpPr/>
          <p:nvPr/>
        </p:nvSpPr>
        <p:spPr>
          <a:xfrm>
            <a:off x="9569196" y="3625596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3</a:t>
            </a:r>
          </a:p>
        </p:txBody>
      </p:sp>
      <p:sp>
        <p:nvSpPr>
          <p:cNvPr id="29" name="Oval 28"/>
          <p:cNvSpPr/>
          <p:nvPr/>
        </p:nvSpPr>
        <p:spPr>
          <a:xfrm>
            <a:off x="10268712" y="2852928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4</a:t>
            </a:r>
          </a:p>
        </p:txBody>
      </p:sp>
      <p:sp>
        <p:nvSpPr>
          <p:cNvPr id="30" name="Oval 29"/>
          <p:cNvSpPr/>
          <p:nvPr/>
        </p:nvSpPr>
        <p:spPr>
          <a:xfrm>
            <a:off x="10890504" y="3625596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5</a:t>
            </a:r>
          </a:p>
        </p:txBody>
      </p:sp>
      <p:sp>
        <p:nvSpPr>
          <p:cNvPr id="31" name="Oval 30"/>
          <p:cNvSpPr/>
          <p:nvPr/>
        </p:nvSpPr>
        <p:spPr>
          <a:xfrm>
            <a:off x="8014716" y="3625596"/>
            <a:ext cx="201168" cy="201168"/>
          </a:xfrm>
          <a:prstGeom prst="ellipse">
            <a:avLst/>
          </a:prstGeom>
          <a:solidFill>
            <a:srgbClr val="68FF6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C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457200" y="5504688"/>
            <a:ext cx="11155680" cy="566928"/>
          </a:xfrm>
          <a:prstGeom prst="roundRect">
            <a:avLst/>
          </a:prstGeom>
          <a:solidFill>
            <a:srgbClr val="1A1A1A"/>
          </a:solidFill>
          <a:ln w="15240"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658368" y="5660136"/>
            <a:ext cx="1188720" cy="18288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47920"/>
                </a:solidFill>
                <a:latin typeface="Aptos"/>
              </a:defRPr>
            </a:pPr>
            <a:r>
              <a:t>COACH'S EYES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737360" y="5641848"/>
            <a:ext cx="457200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000" b="0">
                <a:solidFill>
                  <a:srgbClr val="FFFFFF"/>
                </a:solidFill>
                <a:latin typeface="Aptos"/>
              </a:defRPr>
            </a:pPr>
            <a:r>
              <a:t>Coach the one cue that matters most for this age group.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537960" y="5660136"/>
            <a:ext cx="731520" cy="18288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FD700"/>
                </a:solidFill>
                <a:latin typeface="Aptos"/>
              </a:defRPr>
            </a:pPr>
            <a:r>
              <a:t>SAFETY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223760" y="5641848"/>
            <a:ext cx="402336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000" b="0">
                <a:solidFill>
                  <a:srgbClr val="FFFFFF"/>
                </a:solidFill>
                <a:latin typeface="Aptos"/>
              </a:defRPr>
            </a:pPr>
            <a:r>
              <a:t>Keep grids separated.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320040" y="6473952"/>
            <a:ext cx="594360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800" b="1">
                <a:solidFill>
                  <a:srgbClr val="6E6E6E"/>
                </a:solidFill>
                <a:latin typeface="Aptos"/>
              </a:defRPr>
            </a:pPr>
            <a:r>
              <a:t>SOUTH GALWAY STORMERS BASKETBALL • PRACTICE ACTIVITY LIBRARY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1567160" y="6473952"/>
            <a:ext cx="27432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 algn="r">
              <a:defRPr sz="800" b="1">
                <a:solidFill>
                  <a:srgbClr val="6E6E6E"/>
                </a:solidFill>
                <a:latin typeface="Aptos"/>
              </a:defRPr>
            </a:pPr>
            <a:r>
              <a:t>31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1A1A1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20040" y="164592"/>
            <a:ext cx="4389120" cy="219456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47920"/>
                </a:solidFill>
                <a:latin typeface="Aptos"/>
              </a:defRPr>
            </a:pPr>
            <a:r>
              <a:t>SOUTH GALWAY STORMERS BASKETBALL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0" y="164592"/>
            <a:ext cx="3474720" cy="219456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 algn="r">
              <a:defRPr sz="900" b="1">
                <a:solidFill>
                  <a:srgbClr val="FFFFFF"/>
                </a:solidFill>
                <a:latin typeface="Aptos"/>
              </a:defRPr>
            </a:pPr>
            <a:r>
              <a:t>ACADEMY ACTIVITY PACK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11480" y="868680"/>
            <a:ext cx="6492240" cy="50292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2800" b="1">
                <a:solidFill>
                  <a:srgbClr val="1A1A1A"/>
                </a:solidFill>
                <a:latin typeface="Georgia"/>
              </a:defRPr>
            </a:pPr>
            <a:r>
              <a:t>RELOCATE AFTER PASS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38912" y="1417320"/>
            <a:ext cx="1600200" cy="292608"/>
          </a:xfrm>
          <a:prstGeom prst="roundRect">
            <a:avLst/>
          </a:prstGeom>
          <a:solidFill>
            <a:srgbClr val="F47920"/>
          </a:solidFill>
          <a:ln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PASSING RECEIVING AND SPACING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148840" y="1417320"/>
            <a:ext cx="1600200" cy="292608"/>
          </a:xfrm>
          <a:prstGeom prst="roundRect">
            <a:avLst/>
          </a:prstGeom>
          <a:solidFill>
            <a:srgbClr val="FFD700"/>
          </a:solidFill>
          <a:ln>
            <a:solidFill>
              <a:srgbClr val="FFD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8–10 MIN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858768" y="1417320"/>
            <a:ext cx="1600200" cy="292608"/>
          </a:xfrm>
          <a:prstGeom prst="roundRect">
            <a:avLst/>
          </a:prstGeom>
          <a:solidFill>
            <a:srgbClr val="68FF6A"/>
          </a:solidFill>
          <a:ln>
            <a:solidFill>
              <a:srgbClr val="68FF6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PERIMETER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75488" y="1810512"/>
            <a:ext cx="658368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Primary focus: Spacing after passing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57200" y="2240280"/>
            <a:ext cx="4160520" cy="297180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94360" y="2350008"/>
            <a:ext cx="388620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SETUP / HOW TO RUN IT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21792" y="2715768"/>
            <a:ext cx="3840480" cy="2404872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Three players around arc or cones.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Passer must cut or replace after every pass.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No standing in same spot twice.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Add defender when pattern is smooth.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800600" y="2240280"/>
            <a:ext cx="2697480" cy="141732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68FF6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4937760" y="2350008"/>
            <a:ext cx="242316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COACHING CUES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965192" y="2715768"/>
            <a:ext cx="2377440" cy="850392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Move with purpose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Fill empty space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Keep width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800600" y="3730752"/>
            <a:ext cx="2697480" cy="1627632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FFD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4937760" y="3840480"/>
            <a:ext cx="242316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ADJUST THE CHALLENGE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965192" y="4206240"/>
            <a:ext cx="2377440" cy="1060704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Easier: Use marked spots.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Harder: Remove spots and add constraint.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818120" y="1892807"/>
            <a:ext cx="2743200" cy="27432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200" b="1">
                <a:solidFill>
                  <a:srgbClr val="1A1A1A"/>
                </a:solidFill>
                <a:latin typeface="Aptos"/>
              </a:defRPr>
            </a:pPr>
            <a:r>
              <a:t>ACTIVITY DIAGRAM</a:t>
            </a:r>
          </a:p>
        </p:txBody>
      </p:sp>
      <p:sp>
        <p:nvSpPr>
          <p:cNvPr id="20" name="Rectangle 19"/>
          <p:cNvSpPr/>
          <p:nvPr/>
        </p:nvSpPr>
        <p:spPr>
          <a:xfrm>
            <a:off x="7726679" y="2240280"/>
            <a:ext cx="3886200" cy="2971800"/>
          </a:xfrm>
          <a:prstGeom prst="rect">
            <a:avLst/>
          </a:prstGeom>
          <a:solidFill>
            <a:srgbClr val="F8F8F8"/>
          </a:solidFill>
          <a:ln w="16510"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9669780" y="2240280"/>
            <a:ext cx="9144" cy="2971800"/>
          </a:xfrm>
          <a:prstGeom prst="rect">
            <a:avLst/>
          </a:prstGeom>
          <a:solidFill>
            <a:srgbClr val="C8C8C8"/>
          </a:solidFill>
          <a:ln>
            <a:solidFill>
              <a:srgbClr val="C8C8C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10524744" y="2894076"/>
            <a:ext cx="699516" cy="1664208"/>
          </a:xfrm>
          <a:prstGeom prst="rect">
            <a:avLst/>
          </a:prstGeom>
          <a:noFill/>
          <a:ln w="1524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11263122" y="3518154"/>
            <a:ext cx="27432" cy="416052"/>
          </a:xfrm>
          <a:prstGeom prst="rect">
            <a:avLst/>
          </a:prstGeom>
          <a:solidFill>
            <a:srgbClr val="1A1A1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11127105" y="3637026"/>
            <a:ext cx="164592" cy="164592"/>
          </a:xfrm>
          <a:prstGeom prst="ellipse">
            <a:avLst/>
          </a:prstGeom>
          <a:noFill/>
          <a:ln w="1651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Oval 24"/>
          <p:cNvSpPr/>
          <p:nvPr/>
        </p:nvSpPr>
        <p:spPr>
          <a:xfrm>
            <a:off x="9397746" y="3399282"/>
            <a:ext cx="544068" cy="653796"/>
          </a:xfrm>
          <a:prstGeom prst="ellipse">
            <a:avLst/>
          </a:prstGeom>
          <a:noFill/>
          <a:ln>
            <a:solidFill>
              <a:srgbClr val="D2D2D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Oval 25"/>
          <p:cNvSpPr/>
          <p:nvPr/>
        </p:nvSpPr>
        <p:spPr>
          <a:xfrm>
            <a:off x="8325612" y="2882646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1</a:t>
            </a:r>
          </a:p>
        </p:txBody>
      </p:sp>
      <p:sp>
        <p:nvSpPr>
          <p:cNvPr id="27" name="Oval 26"/>
          <p:cNvSpPr/>
          <p:nvPr/>
        </p:nvSpPr>
        <p:spPr>
          <a:xfrm>
            <a:off x="8714232" y="3833622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2</a:t>
            </a:r>
          </a:p>
        </p:txBody>
      </p:sp>
      <p:sp>
        <p:nvSpPr>
          <p:cNvPr id="28" name="Oval 27"/>
          <p:cNvSpPr/>
          <p:nvPr/>
        </p:nvSpPr>
        <p:spPr>
          <a:xfrm>
            <a:off x="9374886" y="3268980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3</a:t>
            </a:r>
          </a:p>
        </p:txBody>
      </p:sp>
      <p:sp>
        <p:nvSpPr>
          <p:cNvPr id="29" name="Oval 28"/>
          <p:cNvSpPr/>
          <p:nvPr/>
        </p:nvSpPr>
        <p:spPr>
          <a:xfrm>
            <a:off x="9880092" y="4160520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4</a:t>
            </a:r>
          </a:p>
        </p:txBody>
      </p:sp>
      <p:sp>
        <p:nvSpPr>
          <p:cNvPr id="30" name="Oval 29"/>
          <p:cNvSpPr/>
          <p:nvPr/>
        </p:nvSpPr>
        <p:spPr>
          <a:xfrm>
            <a:off x="10657332" y="3536442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5</a:t>
            </a:r>
          </a:p>
        </p:txBody>
      </p:sp>
      <p:sp>
        <p:nvSpPr>
          <p:cNvPr id="31" name="Oval 30"/>
          <p:cNvSpPr/>
          <p:nvPr/>
        </p:nvSpPr>
        <p:spPr>
          <a:xfrm>
            <a:off x="8092440" y="4576572"/>
            <a:ext cx="201168" cy="201168"/>
          </a:xfrm>
          <a:prstGeom prst="ellipse">
            <a:avLst/>
          </a:prstGeom>
          <a:solidFill>
            <a:srgbClr val="68FF6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C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457200" y="5504688"/>
            <a:ext cx="11155680" cy="566928"/>
          </a:xfrm>
          <a:prstGeom prst="roundRect">
            <a:avLst/>
          </a:prstGeom>
          <a:solidFill>
            <a:srgbClr val="1A1A1A"/>
          </a:solidFill>
          <a:ln w="15240"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658368" y="5660136"/>
            <a:ext cx="1188720" cy="18288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47920"/>
                </a:solidFill>
                <a:latin typeface="Aptos"/>
              </a:defRPr>
            </a:pPr>
            <a:r>
              <a:t>COACH'S EYES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737360" y="5641848"/>
            <a:ext cx="457200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000" b="0">
                <a:solidFill>
                  <a:srgbClr val="FFFFFF"/>
                </a:solidFill>
                <a:latin typeface="Aptos"/>
              </a:defRPr>
            </a:pPr>
            <a:r>
              <a:t>Coach the one cue that matters most for this age group.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537960" y="5660136"/>
            <a:ext cx="731520" cy="18288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FD700"/>
                </a:solidFill>
                <a:latin typeface="Aptos"/>
              </a:defRPr>
            </a:pPr>
            <a:r>
              <a:t>SAFETY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223760" y="5641848"/>
            <a:ext cx="402336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000" b="0">
                <a:solidFill>
                  <a:srgbClr val="FFFFFF"/>
                </a:solidFill>
                <a:latin typeface="Aptos"/>
              </a:defRPr>
            </a:pPr>
            <a:r>
              <a:t>Do not run behind active shooters.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320040" y="6473952"/>
            <a:ext cx="594360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800" b="1">
                <a:solidFill>
                  <a:srgbClr val="6E6E6E"/>
                </a:solidFill>
                <a:latin typeface="Aptos"/>
              </a:defRPr>
            </a:pPr>
            <a:r>
              <a:t>SOUTH GALWAY STORMERS BASKETBALL • PRACTICE ACTIVITY LIBRARY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1567160" y="6473952"/>
            <a:ext cx="27432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 algn="r">
              <a:defRPr sz="800" b="1">
                <a:solidFill>
                  <a:srgbClr val="6E6E6E"/>
                </a:solidFill>
                <a:latin typeface="Aptos"/>
              </a:defRPr>
            </a:pPr>
            <a:r>
              <a:t>32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1A1A1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20040" y="164592"/>
            <a:ext cx="4389120" cy="219456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47920"/>
                </a:solidFill>
                <a:latin typeface="Aptos"/>
              </a:defRPr>
            </a:pPr>
            <a:r>
              <a:t>SOUTH GALWAY STORMERS BASKETBALL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0" y="164592"/>
            <a:ext cx="3474720" cy="219456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 algn="r">
              <a:defRPr sz="900" b="1">
                <a:solidFill>
                  <a:srgbClr val="FFFFFF"/>
                </a:solidFill>
                <a:latin typeface="Aptos"/>
              </a:defRPr>
            </a:pPr>
            <a:r>
              <a:t>ACADEMY ACTIVITY PACK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11480" y="868680"/>
            <a:ext cx="6492240" cy="50292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2800" b="1">
                <a:solidFill>
                  <a:srgbClr val="1A1A1A"/>
                </a:solidFill>
                <a:latin typeface="Georgia"/>
              </a:defRPr>
            </a:pPr>
            <a:r>
              <a:t>PASSING LADDER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38912" y="1417320"/>
            <a:ext cx="1600200" cy="292608"/>
          </a:xfrm>
          <a:prstGeom prst="roundRect">
            <a:avLst/>
          </a:prstGeom>
          <a:solidFill>
            <a:srgbClr val="F47920"/>
          </a:solidFill>
          <a:ln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PASSING RECEIVING AND SPACING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148840" y="1417320"/>
            <a:ext cx="1600200" cy="292608"/>
          </a:xfrm>
          <a:prstGeom prst="roundRect">
            <a:avLst/>
          </a:prstGeom>
          <a:solidFill>
            <a:srgbClr val="FFD700"/>
          </a:solidFill>
          <a:ln>
            <a:solidFill>
              <a:srgbClr val="FFD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8–10 MIN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858768" y="1417320"/>
            <a:ext cx="1600200" cy="292608"/>
          </a:xfrm>
          <a:prstGeom prst="roundRect">
            <a:avLst/>
          </a:prstGeom>
          <a:solidFill>
            <a:srgbClr val="68FF6A"/>
          </a:solidFill>
          <a:ln>
            <a:solidFill>
              <a:srgbClr val="68FF6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LINES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75488" y="1810512"/>
            <a:ext cx="658368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Primary focus: Pass accuracy and quick feet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57200" y="2240280"/>
            <a:ext cx="4160520" cy="297180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94360" y="2350008"/>
            <a:ext cx="388620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SETUP / HOW TO RUN IT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21792" y="2715768"/>
            <a:ext cx="3840480" cy="2404872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Two lines face each other.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Pass and follow to opposite line.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Progress through chest, bounce and overhead only for older players.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Add target cone.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800600" y="2240280"/>
            <a:ext cx="2697480" cy="141732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68FF6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4937760" y="2350008"/>
            <a:ext cx="242316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COACHING CUES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965192" y="2715768"/>
            <a:ext cx="2377440" cy="850392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Pass to chest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Follow pass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Ready hands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800600" y="3730752"/>
            <a:ext cx="2697480" cy="1627632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FFD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4937760" y="3840480"/>
            <a:ext cx="242316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ADJUST THE CHALLENGE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965192" y="4206240"/>
            <a:ext cx="2377440" cy="1060704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Easier: Short distance.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Harder: Add moving catch or defender.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818120" y="1892807"/>
            <a:ext cx="2743200" cy="27432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200" b="1">
                <a:solidFill>
                  <a:srgbClr val="1A1A1A"/>
                </a:solidFill>
                <a:latin typeface="Aptos"/>
              </a:defRPr>
            </a:pPr>
            <a:r>
              <a:t>ACTIVITY DIAGRAM</a:t>
            </a:r>
          </a:p>
        </p:txBody>
      </p:sp>
      <p:sp>
        <p:nvSpPr>
          <p:cNvPr id="20" name="Rectangle 19"/>
          <p:cNvSpPr/>
          <p:nvPr/>
        </p:nvSpPr>
        <p:spPr>
          <a:xfrm>
            <a:off x="7726679" y="2240280"/>
            <a:ext cx="3886200" cy="2971800"/>
          </a:xfrm>
          <a:prstGeom prst="rect">
            <a:avLst/>
          </a:prstGeom>
          <a:solidFill>
            <a:srgbClr val="F8F8F8"/>
          </a:solidFill>
          <a:ln w="16510"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9669780" y="2240280"/>
            <a:ext cx="9144" cy="2971800"/>
          </a:xfrm>
          <a:prstGeom prst="rect">
            <a:avLst/>
          </a:prstGeom>
          <a:solidFill>
            <a:srgbClr val="C8C8C8"/>
          </a:solidFill>
          <a:ln>
            <a:solidFill>
              <a:srgbClr val="C8C8C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10524744" y="2894076"/>
            <a:ext cx="699516" cy="1664208"/>
          </a:xfrm>
          <a:prstGeom prst="rect">
            <a:avLst/>
          </a:prstGeom>
          <a:noFill/>
          <a:ln w="1524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11263122" y="3518154"/>
            <a:ext cx="27432" cy="416052"/>
          </a:xfrm>
          <a:prstGeom prst="rect">
            <a:avLst/>
          </a:prstGeom>
          <a:solidFill>
            <a:srgbClr val="1A1A1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11127105" y="3637026"/>
            <a:ext cx="164592" cy="164592"/>
          </a:xfrm>
          <a:prstGeom prst="ellipse">
            <a:avLst/>
          </a:prstGeom>
          <a:noFill/>
          <a:ln w="1651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Oval 24"/>
          <p:cNvSpPr/>
          <p:nvPr/>
        </p:nvSpPr>
        <p:spPr>
          <a:xfrm>
            <a:off x="9397746" y="3399282"/>
            <a:ext cx="544068" cy="653796"/>
          </a:xfrm>
          <a:prstGeom prst="ellipse">
            <a:avLst/>
          </a:prstGeom>
          <a:noFill/>
          <a:ln>
            <a:solidFill>
              <a:srgbClr val="D2D2D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Oval 25"/>
          <p:cNvSpPr/>
          <p:nvPr/>
        </p:nvSpPr>
        <p:spPr>
          <a:xfrm>
            <a:off x="8325612" y="3625596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1</a:t>
            </a:r>
          </a:p>
        </p:txBody>
      </p:sp>
      <p:sp>
        <p:nvSpPr>
          <p:cNvPr id="27" name="Oval 26"/>
          <p:cNvSpPr/>
          <p:nvPr/>
        </p:nvSpPr>
        <p:spPr>
          <a:xfrm>
            <a:off x="8986266" y="2882646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2</a:t>
            </a:r>
          </a:p>
        </p:txBody>
      </p:sp>
      <p:sp>
        <p:nvSpPr>
          <p:cNvPr id="28" name="Oval 27"/>
          <p:cNvSpPr/>
          <p:nvPr/>
        </p:nvSpPr>
        <p:spPr>
          <a:xfrm>
            <a:off x="8986266" y="4279392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3</a:t>
            </a:r>
          </a:p>
        </p:txBody>
      </p:sp>
      <p:sp>
        <p:nvSpPr>
          <p:cNvPr id="29" name="Oval 28"/>
          <p:cNvSpPr/>
          <p:nvPr/>
        </p:nvSpPr>
        <p:spPr>
          <a:xfrm>
            <a:off x="9957816" y="3179826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4</a:t>
            </a:r>
          </a:p>
        </p:txBody>
      </p:sp>
      <p:sp>
        <p:nvSpPr>
          <p:cNvPr id="30" name="Oval 29"/>
          <p:cNvSpPr/>
          <p:nvPr/>
        </p:nvSpPr>
        <p:spPr>
          <a:xfrm>
            <a:off x="10346436" y="3982211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5</a:t>
            </a:r>
          </a:p>
        </p:txBody>
      </p:sp>
      <p:sp>
        <p:nvSpPr>
          <p:cNvPr id="31" name="Oval 30"/>
          <p:cNvSpPr/>
          <p:nvPr/>
        </p:nvSpPr>
        <p:spPr>
          <a:xfrm>
            <a:off x="7936992" y="2674620"/>
            <a:ext cx="201168" cy="201168"/>
          </a:xfrm>
          <a:prstGeom prst="ellipse">
            <a:avLst/>
          </a:prstGeom>
          <a:solidFill>
            <a:srgbClr val="68FF6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C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457200" y="5504688"/>
            <a:ext cx="11155680" cy="566928"/>
          </a:xfrm>
          <a:prstGeom prst="roundRect">
            <a:avLst/>
          </a:prstGeom>
          <a:solidFill>
            <a:srgbClr val="1A1A1A"/>
          </a:solidFill>
          <a:ln w="15240"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658368" y="5660136"/>
            <a:ext cx="1188720" cy="18288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47920"/>
                </a:solidFill>
                <a:latin typeface="Aptos"/>
              </a:defRPr>
            </a:pPr>
            <a:r>
              <a:t>COACH'S EYES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737360" y="5641848"/>
            <a:ext cx="457200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000" b="0">
                <a:solidFill>
                  <a:srgbClr val="FFFFFF"/>
                </a:solidFill>
                <a:latin typeface="Aptos"/>
              </a:defRPr>
            </a:pPr>
            <a:r>
              <a:t>Coach the one cue that matters most for this age group.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537960" y="5660136"/>
            <a:ext cx="731520" cy="18288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FD700"/>
                </a:solidFill>
                <a:latin typeface="Aptos"/>
              </a:defRPr>
            </a:pPr>
            <a:r>
              <a:t>SAFETY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223760" y="5641848"/>
            <a:ext cx="402336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000" b="0">
                <a:solidFill>
                  <a:srgbClr val="FFFFFF"/>
                </a:solidFill>
                <a:latin typeface="Aptos"/>
              </a:defRPr>
            </a:pPr>
            <a:r>
              <a:t>Keep queues short.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320040" y="6473952"/>
            <a:ext cx="594360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800" b="1">
                <a:solidFill>
                  <a:srgbClr val="6E6E6E"/>
                </a:solidFill>
                <a:latin typeface="Aptos"/>
              </a:defRPr>
            </a:pPr>
            <a:r>
              <a:t>SOUTH GALWAY STORMERS BASKETBALL • PRACTICE ACTIVITY LIBRARY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1567160" y="6473952"/>
            <a:ext cx="27432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 algn="r">
              <a:defRPr sz="800" b="1">
                <a:solidFill>
                  <a:srgbClr val="6E6E6E"/>
                </a:solidFill>
                <a:latin typeface="Aptos"/>
              </a:defRPr>
            </a:pPr>
            <a:r>
              <a:t>33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1A1A1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20040" y="164592"/>
            <a:ext cx="4389120" cy="219456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47920"/>
                </a:solidFill>
                <a:latin typeface="Aptos"/>
              </a:defRPr>
            </a:pPr>
            <a:r>
              <a:t>SOUTH GALWAY STORMERS BASKETBALL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0" y="164592"/>
            <a:ext cx="3474720" cy="219456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 algn="r">
              <a:defRPr sz="900" b="1">
                <a:solidFill>
                  <a:srgbClr val="FFFFFF"/>
                </a:solidFill>
                <a:latin typeface="Aptos"/>
              </a:defRPr>
            </a:pPr>
            <a:r>
              <a:t>ACADEMY ACTIVITY PACK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11480" y="868680"/>
            <a:ext cx="6492240" cy="50292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2800" b="1">
                <a:solidFill>
                  <a:srgbClr val="1A1A1A"/>
                </a:solidFill>
                <a:latin typeface="Georgia"/>
              </a:defRPr>
            </a:pPr>
            <a:r>
              <a:t>SMALL SIDE ADVANTAGE 3V2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38912" y="1417320"/>
            <a:ext cx="1600200" cy="292608"/>
          </a:xfrm>
          <a:prstGeom prst="roundRect">
            <a:avLst/>
          </a:prstGeom>
          <a:solidFill>
            <a:srgbClr val="F47920"/>
          </a:solidFill>
          <a:ln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PASSING RECEIVING AND SPACING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148840" y="1417320"/>
            <a:ext cx="1600200" cy="292608"/>
          </a:xfrm>
          <a:prstGeom prst="roundRect">
            <a:avLst/>
          </a:prstGeom>
          <a:solidFill>
            <a:srgbClr val="FFD700"/>
          </a:solidFill>
          <a:ln>
            <a:solidFill>
              <a:srgbClr val="FFD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10–12 MIN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858768" y="1417320"/>
            <a:ext cx="1600200" cy="292608"/>
          </a:xfrm>
          <a:prstGeom prst="roundRect">
            <a:avLst/>
          </a:prstGeom>
          <a:solidFill>
            <a:srgbClr val="68FF6A"/>
          </a:solidFill>
          <a:ln>
            <a:solidFill>
              <a:srgbClr val="68FF6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HALF COURT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75488" y="1810512"/>
            <a:ext cx="658368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Primary focus: Use numbers advantage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57200" y="2240280"/>
            <a:ext cx="4160520" cy="297180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94360" y="2350008"/>
            <a:ext cx="388620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SETUP / HOW TO RUN IT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21792" y="2715768"/>
            <a:ext cx="3840480" cy="2404872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Three attackers play against two defenders.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Attackers must pass before shot unless lane is open.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Defenders recover and communicate.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Rotate after each possession.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800600" y="2240280"/>
            <a:ext cx="2697480" cy="141732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68FF6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4937760" y="2350008"/>
            <a:ext cx="242316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COACHING CUES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965192" y="2715768"/>
            <a:ext cx="2377440" cy="850392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Spacing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Make extra pass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Attack open lane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800600" y="3730752"/>
            <a:ext cx="2697480" cy="1627632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FFD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4937760" y="3840480"/>
            <a:ext cx="242316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ADJUST THE CHALLENGE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965192" y="4206240"/>
            <a:ext cx="2377440" cy="1060704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Easier: Start 3v0 or 3v1.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Harder: Add shot clock or dribble limit.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818120" y="1892807"/>
            <a:ext cx="2743200" cy="27432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200" b="1">
                <a:solidFill>
                  <a:srgbClr val="1A1A1A"/>
                </a:solidFill>
                <a:latin typeface="Aptos"/>
              </a:defRPr>
            </a:pPr>
            <a:r>
              <a:t>ACTIVITY DIAGRAM</a:t>
            </a:r>
          </a:p>
        </p:txBody>
      </p:sp>
      <p:sp>
        <p:nvSpPr>
          <p:cNvPr id="20" name="Rectangle 19"/>
          <p:cNvSpPr/>
          <p:nvPr/>
        </p:nvSpPr>
        <p:spPr>
          <a:xfrm>
            <a:off x="7726679" y="2240280"/>
            <a:ext cx="3886200" cy="2971800"/>
          </a:xfrm>
          <a:prstGeom prst="rect">
            <a:avLst/>
          </a:prstGeom>
          <a:solidFill>
            <a:srgbClr val="F8F8F8"/>
          </a:solidFill>
          <a:ln w="16510"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9669780" y="2240280"/>
            <a:ext cx="9144" cy="2971800"/>
          </a:xfrm>
          <a:prstGeom prst="rect">
            <a:avLst/>
          </a:prstGeom>
          <a:solidFill>
            <a:srgbClr val="C8C8C8"/>
          </a:solidFill>
          <a:ln>
            <a:solidFill>
              <a:srgbClr val="C8C8C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10524744" y="2894076"/>
            <a:ext cx="699516" cy="1664208"/>
          </a:xfrm>
          <a:prstGeom prst="rect">
            <a:avLst/>
          </a:prstGeom>
          <a:noFill/>
          <a:ln w="1524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11263122" y="3518154"/>
            <a:ext cx="27432" cy="416052"/>
          </a:xfrm>
          <a:prstGeom prst="rect">
            <a:avLst/>
          </a:prstGeom>
          <a:solidFill>
            <a:srgbClr val="1A1A1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11127105" y="3637026"/>
            <a:ext cx="164592" cy="164592"/>
          </a:xfrm>
          <a:prstGeom prst="ellipse">
            <a:avLst/>
          </a:prstGeom>
          <a:noFill/>
          <a:ln w="1651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Oval 24"/>
          <p:cNvSpPr/>
          <p:nvPr/>
        </p:nvSpPr>
        <p:spPr>
          <a:xfrm>
            <a:off x="9397746" y="3399282"/>
            <a:ext cx="544068" cy="653796"/>
          </a:xfrm>
          <a:prstGeom prst="ellipse">
            <a:avLst/>
          </a:prstGeom>
          <a:noFill/>
          <a:ln>
            <a:solidFill>
              <a:srgbClr val="D2D2D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Oval 25"/>
          <p:cNvSpPr/>
          <p:nvPr/>
        </p:nvSpPr>
        <p:spPr>
          <a:xfrm>
            <a:off x="8403336" y="2674620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1</a:t>
            </a:r>
          </a:p>
        </p:txBody>
      </p:sp>
      <p:sp>
        <p:nvSpPr>
          <p:cNvPr id="27" name="Oval 26"/>
          <p:cNvSpPr/>
          <p:nvPr/>
        </p:nvSpPr>
        <p:spPr>
          <a:xfrm>
            <a:off x="8403336" y="4576572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2</a:t>
            </a:r>
          </a:p>
        </p:txBody>
      </p:sp>
      <p:sp>
        <p:nvSpPr>
          <p:cNvPr id="28" name="Oval 27"/>
          <p:cNvSpPr/>
          <p:nvPr/>
        </p:nvSpPr>
        <p:spPr>
          <a:xfrm>
            <a:off x="9569196" y="3625596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3</a:t>
            </a:r>
          </a:p>
        </p:txBody>
      </p:sp>
      <p:sp>
        <p:nvSpPr>
          <p:cNvPr id="29" name="Oval 28"/>
          <p:cNvSpPr/>
          <p:nvPr/>
        </p:nvSpPr>
        <p:spPr>
          <a:xfrm>
            <a:off x="10268712" y="2852928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4</a:t>
            </a:r>
          </a:p>
        </p:txBody>
      </p:sp>
      <p:sp>
        <p:nvSpPr>
          <p:cNvPr id="30" name="Oval 29"/>
          <p:cNvSpPr/>
          <p:nvPr/>
        </p:nvSpPr>
        <p:spPr>
          <a:xfrm>
            <a:off x="10890504" y="3625596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5</a:t>
            </a:r>
          </a:p>
        </p:txBody>
      </p:sp>
      <p:sp>
        <p:nvSpPr>
          <p:cNvPr id="31" name="Oval 30"/>
          <p:cNvSpPr/>
          <p:nvPr/>
        </p:nvSpPr>
        <p:spPr>
          <a:xfrm>
            <a:off x="8014716" y="3625596"/>
            <a:ext cx="201168" cy="201168"/>
          </a:xfrm>
          <a:prstGeom prst="ellipse">
            <a:avLst/>
          </a:prstGeom>
          <a:solidFill>
            <a:srgbClr val="68FF6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C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457200" y="5504688"/>
            <a:ext cx="11155680" cy="566928"/>
          </a:xfrm>
          <a:prstGeom prst="roundRect">
            <a:avLst/>
          </a:prstGeom>
          <a:solidFill>
            <a:srgbClr val="1A1A1A"/>
          </a:solidFill>
          <a:ln w="15240"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658368" y="5660136"/>
            <a:ext cx="1188720" cy="18288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47920"/>
                </a:solidFill>
                <a:latin typeface="Aptos"/>
              </a:defRPr>
            </a:pPr>
            <a:r>
              <a:t>COACH'S EYES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737360" y="5641848"/>
            <a:ext cx="457200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000" b="0">
                <a:solidFill>
                  <a:srgbClr val="FFFFFF"/>
                </a:solidFill>
                <a:latin typeface="Aptos"/>
              </a:defRPr>
            </a:pPr>
            <a:r>
              <a:t>Coach the one cue that matters most for this age group.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537960" y="5660136"/>
            <a:ext cx="731520" cy="18288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FD700"/>
                </a:solidFill>
                <a:latin typeface="Aptos"/>
              </a:defRPr>
            </a:pPr>
            <a:r>
              <a:t>SAFETY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223760" y="5641848"/>
            <a:ext cx="402336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000" b="0">
                <a:solidFill>
                  <a:srgbClr val="FFFFFF"/>
                </a:solidFill>
                <a:latin typeface="Aptos"/>
              </a:defRPr>
            </a:pPr>
            <a:r>
              <a:t>Controlled pace and safe rebounds.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320040" y="6473952"/>
            <a:ext cx="594360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800" b="1">
                <a:solidFill>
                  <a:srgbClr val="6E6E6E"/>
                </a:solidFill>
                <a:latin typeface="Aptos"/>
              </a:defRPr>
            </a:pPr>
            <a:r>
              <a:t>SOUTH GALWAY STORMERS BASKETBALL • PRACTICE ACTIVITY LIBRARY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1567160" y="6473952"/>
            <a:ext cx="27432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 algn="r">
              <a:defRPr sz="800" b="1">
                <a:solidFill>
                  <a:srgbClr val="6E6E6E"/>
                </a:solidFill>
                <a:latin typeface="Aptos"/>
              </a:defRPr>
            </a:pPr>
            <a:r>
              <a:t>34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A1A1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94360" y="566928"/>
            <a:ext cx="502920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F47920"/>
                </a:solidFill>
                <a:latin typeface="Aptos"/>
              </a:defRPr>
            </a:pPr>
            <a:r>
              <a:t>ACADEMY ACTIVITY PACK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417320"/>
            <a:ext cx="7315200" cy="7772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3800" b="1">
                <a:solidFill>
                  <a:srgbClr val="FFFFFF"/>
                </a:solidFill>
                <a:latin typeface="Georgia"/>
              </a:defRPr>
            </a:pPr>
            <a:r>
              <a:t>SHOOTING AND FINISHING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2286000"/>
            <a:ext cx="5486400" cy="27432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600" b="0">
                <a:solidFill>
                  <a:srgbClr val="68FF6A"/>
                </a:solidFill>
                <a:latin typeface="Aptos"/>
              </a:defRPr>
            </a:pPr>
            <a:r>
              <a:t>9 activities selected for this age level</a:t>
            </a:r>
          </a:p>
        </p:txBody>
      </p:sp>
      <p:sp>
        <p:nvSpPr>
          <p:cNvPr id="5" name="Rectangle 4"/>
          <p:cNvSpPr/>
          <p:nvPr/>
        </p:nvSpPr>
        <p:spPr>
          <a:xfrm>
            <a:off x="658368" y="2880360"/>
            <a:ext cx="3291840" cy="502920"/>
          </a:xfrm>
          <a:prstGeom prst="rect">
            <a:avLst/>
          </a:prstGeom>
          <a:solidFill>
            <a:srgbClr val="F47920"/>
          </a:solidFill>
          <a:ln w="1524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41248" y="3008376"/>
            <a:ext cx="2926080" cy="18288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 algn="ctr">
              <a:defRPr sz="1000" b="1">
                <a:solidFill>
                  <a:srgbClr val="1A1A1A"/>
                </a:solidFill>
                <a:latin typeface="Aptos"/>
              </a:defRPr>
            </a:pPr>
            <a:r>
              <a:t>KEEP IT MOVING • COACH THE CUE</a:t>
            </a:r>
          </a:p>
        </p:txBody>
      </p:sp>
      <p:sp>
        <p:nvSpPr>
          <p:cNvPr id="7" name="Rectangle 6"/>
          <p:cNvSpPr/>
          <p:nvPr/>
        </p:nvSpPr>
        <p:spPr>
          <a:xfrm>
            <a:off x="7452360" y="914400"/>
            <a:ext cx="3657600" cy="4526280"/>
          </a:xfrm>
          <a:prstGeom prst="rect">
            <a:avLst/>
          </a:prstGeom>
          <a:solidFill>
            <a:srgbClr val="F8F8F8"/>
          </a:solidFill>
          <a:ln w="16510"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9281160" y="914400"/>
            <a:ext cx="9144" cy="4526280"/>
          </a:xfrm>
          <a:prstGeom prst="rect">
            <a:avLst/>
          </a:prstGeom>
          <a:solidFill>
            <a:srgbClr val="C8C8C8"/>
          </a:solidFill>
          <a:ln>
            <a:solidFill>
              <a:srgbClr val="C8C8C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10085832" y="1910181"/>
            <a:ext cx="658368" cy="2534716"/>
          </a:xfrm>
          <a:prstGeom prst="rect">
            <a:avLst/>
          </a:prstGeom>
          <a:noFill/>
          <a:ln w="1524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10780776" y="2860700"/>
            <a:ext cx="27432" cy="633679"/>
          </a:xfrm>
          <a:prstGeom prst="rect">
            <a:avLst/>
          </a:prstGeom>
          <a:solidFill>
            <a:srgbClr val="1A1A1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Oval 10"/>
          <p:cNvSpPr/>
          <p:nvPr/>
        </p:nvSpPr>
        <p:spPr>
          <a:xfrm>
            <a:off x="10652760" y="3041751"/>
            <a:ext cx="164592" cy="164592"/>
          </a:xfrm>
          <a:prstGeom prst="ellipse">
            <a:avLst/>
          </a:prstGeom>
          <a:noFill/>
          <a:ln w="1651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9025128" y="2679649"/>
            <a:ext cx="512064" cy="995781"/>
          </a:xfrm>
          <a:prstGeom prst="ellipse">
            <a:avLst/>
          </a:prstGeom>
          <a:noFill/>
          <a:ln>
            <a:solidFill>
              <a:srgbClr val="D2D2D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Oval 12"/>
          <p:cNvSpPr/>
          <p:nvPr/>
        </p:nvSpPr>
        <p:spPr>
          <a:xfrm>
            <a:off x="8083296" y="1719072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1</a:t>
            </a:r>
          </a:p>
        </p:txBody>
      </p:sp>
      <p:sp>
        <p:nvSpPr>
          <p:cNvPr id="14" name="Oval 13"/>
          <p:cNvSpPr/>
          <p:nvPr/>
        </p:nvSpPr>
        <p:spPr>
          <a:xfrm>
            <a:off x="8449056" y="3529584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2</a:t>
            </a:r>
          </a:p>
        </p:txBody>
      </p:sp>
      <p:sp>
        <p:nvSpPr>
          <p:cNvPr id="15" name="Oval 14"/>
          <p:cNvSpPr/>
          <p:nvPr/>
        </p:nvSpPr>
        <p:spPr>
          <a:xfrm>
            <a:off x="9180576" y="2398014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3</a:t>
            </a:r>
          </a:p>
        </p:txBody>
      </p:sp>
      <p:sp>
        <p:nvSpPr>
          <p:cNvPr id="16" name="Oval 15"/>
          <p:cNvSpPr/>
          <p:nvPr/>
        </p:nvSpPr>
        <p:spPr>
          <a:xfrm>
            <a:off x="9619488" y="3755898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4</a:t>
            </a:r>
          </a:p>
        </p:txBody>
      </p:sp>
      <p:sp>
        <p:nvSpPr>
          <p:cNvPr id="17" name="Oval 16"/>
          <p:cNvSpPr/>
          <p:nvPr/>
        </p:nvSpPr>
        <p:spPr>
          <a:xfrm>
            <a:off x="10204704" y="3076956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5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20040" y="6473952"/>
            <a:ext cx="594360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800" b="1">
                <a:solidFill>
                  <a:srgbClr val="6E6E6E"/>
                </a:solidFill>
                <a:latin typeface="Aptos"/>
              </a:defRPr>
            </a:pPr>
            <a:r>
              <a:t>SOUTH GALWAY STORMERS BASKETBALL • PRACTICE ACTIVITY LIBRARY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1567160" y="6473952"/>
            <a:ext cx="27432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 algn="r">
              <a:defRPr sz="800" b="1">
                <a:solidFill>
                  <a:srgbClr val="6E6E6E"/>
                </a:solidFill>
                <a:latin typeface="Aptos"/>
              </a:defRPr>
            </a:pPr>
            <a:r>
              <a:t>35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1A1A1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20040" y="164592"/>
            <a:ext cx="4389120" cy="219456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47920"/>
                </a:solidFill>
                <a:latin typeface="Aptos"/>
              </a:defRPr>
            </a:pPr>
            <a:r>
              <a:t>SOUTH GALWAY STORMERS BASKETBALL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0" y="164592"/>
            <a:ext cx="3474720" cy="219456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 algn="r">
              <a:defRPr sz="900" b="1">
                <a:solidFill>
                  <a:srgbClr val="FFFFFF"/>
                </a:solidFill>
                <a:latin typeface="Aptos"/>
              </a:defRPr>
            </a:pPr>
            <a:r>
              <a:t>ACADEMY ACTIVITY PACK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11480" y="868680"/>
            <a:ext cx="6492240" cy="50292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2800" b="1">
                <a:solidFill>
                  <a:srgbClr val="1A1A1A"/>
                </a:solidFill>
                <a:latin typeface="Georgia"/>
              </a:defRPr>
            </a:pPr>
            <a:r>
              <a:t>CLOSE RANGE FORM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38912" y="1417320"/>
            <a:ext cx="1600200" cy="292608"/>
          </a:xfrm>
          <a:prstGeom prst="roundRect">
            <a:avLst/>
          </a:prstGeom>
          <a:solidFill>
            <a:srgbClr val="FFD700"/>
          </a:solidFill>
          <a:ln>
            <a:solidFill>
              <a:srgbClr val="FFD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SHOOTING AND FINISHING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148840" y="1417320"/>
            <a:ext cx="1600200" cy="292608"/>
          </a:xfrm>
          <a:prstGeom prst="roundRect">
            <a:avLst/>
          </a:prstGeom>
          <a:solidFill>
            <a:srgbClr val="FFD700"/>
          </a:solidFill>
          <a:ln>
            <a:solidFill>
              <a:srgbClr val="FFD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7–10 MIN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858768" y="1417320"/>
            <a:ext cx="1600200" cy="292608"/>
          </a:xfrm>
          <a:prstGeom prst="roundRect">
            <a:avLst/>
          </a:prstGeom>
          <a:solidFill>
            <a:srgbClr val="68FF6A"/>
          </a:solidFill>
          <a:ln>
            <a:solidFill>
              <a:srgbClr val="68FF6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NEAR BASKET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75488" y="1810512"/>
            <a:ext cx="658368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Primary focus: Balanced shooting base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57200" y="2240280"/>
            <a:ext cx="4160520" cy="297180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94360" y="2350008"/>
            <a:ext cx="388620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SETUP / HOW TO RUN IT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21792" y="2715768"/>
            <a:ext cx="3840480" cy="2404872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Players shoot from close successful spots.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Focus on feet, reach and follow-through.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Use backboard where helpful.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Move back only after consistent makes.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800600" y="2240280"/>
            <a:ext cx="2697480" cy="141732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68FF6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4937760" y="2350008"/>
            <a:ext cx="242316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COACHING CUES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965192" y="2715768"/>
            <a:ext cx="2377440" cy="850392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Close enough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Feet set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Reach to target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800600" y="3730752"/>
            <a:ext cx="2697480" cy="1627632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FFD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4937760" y="3840480"/>
            <a:ext cx="242316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ADJUST THE CHALLENGE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965192" y="4206240"/>
            <a:ext cx="2377440" cy="1060704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Easier: Use lower target.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Harder: Add catch before shot.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818120" y="1892807"/>
            <a:ext cx="2743200" cy="27432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200" b="1">
                <a:solidFill>
                  <a:srgbClr val="1A1A1A"/>
                </a:solidFill>
                <a:latin typeface="Aptos"/>
              </a:defRPr>
            </a:pPr>
            <a:r>
              <a:t>ACTIVITY DIAGRAM</a:t>
            </a:r>
          </a:p>
        </p:txBody>
      </p:sp>
      <p:sp>
        <p:nvSpPr>
          <p:cNvPr id="20" name="Rectangle 19"/>
          <p:cNvSpPr/>
          <p:nvPr/>
        </p:nvSpPr>
        <p:spPr>
          <a:xfrm>
            <a:off x="7726679" y="2240280"/>
            <a:ext cx="3886200" cy="2971800"/>
          </a:xfrm>
          <a:prstGeom prst="rect">
            <a:avLst/>
          </a:prstGeom>
          <a:solidFill>
            <a:srgbClr val="F8F8F8"/>
          </a:solidFill>
          <a:ln w="16510"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9669780" y="2240280"/>
            <a:ext cx="9144" cy="2971800"/>
          </a:xfrm>
          <a:prstGeom prst="rect">
            <a:avLst/>
          </a:prstGeom>
          <a:solidFill>
            <a:srgbClr val="C8C8C8"/>
          </a:solidFill>
          <a:ln>
            <a:solidFill>
              <a:srgbClr val="C8C8C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10524744" y="2894076"/>
            <a:ext cx="699516" cy="1664208"/>
          </a:xfrm>
          <a:prstGeom prst="rect">
            <a:avLst/>
          </a:prstGeom>
          <a:noFill/>
          <a:ln w="1524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11263122" y="3518154"/>
            <a:ext cx="27432" cy="416052"/>
          </a:xfrm>
          <a:prstGeom prst="rect">
            <a:avLst/>
          </a:prstGeom>
          <a:solidFill>
            <a:srgbClr val="1A1A1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11127105" y="3637026"/>
            <a:ext cx="164592" cy="164592"/>
          </a:xfrm>
          <a:prstGeom prst="ellipse">
            <a:avLst/>
          </a:prstGeom>
          <a:noFill/>
          <a:ln w="1651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Oval 24"/>
          <p:cNvSpPr/>
          <p:nvPr/>
        </p:nvSpPr>
        <p:spPr>
          <a:xfrm>
            <a:off x="9397746" y="3399282"/>
            <a:ext cx="544068" cy="653796"/>
          </a:xfrm>
          <a:prstGeom prst="ellipse">
            <a:avLst/>
          </a:prstGeom>
          <a:noFill/>
          <a:ln>
            <a:solidFill>
              <a:srgbClr val="D2D2D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Oval 25"/>
          <p:cNvSpPr/>
          <p:nvPr/>
        </p:nvSpPr>
        <p:spPr>
          <a:xfrm>
            <a:off x="8325612" y="3625596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1</a:t>
            </a:r>
          </a:p>
        </p:txBody>
      </p:sp>
      <p:sp>
        <p:nvSpPr>
          <p:cNvPr id="27" name="Oval 26"/>
          <p:cNvSpPr/>
          <p:nvPr/>
        </p:nvSpPr>
        <p:spPr>
          <a:xfrm>
            <a:off x="8986266" y="2882646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2</a:t>
            </a:r>
          </a:p>
        </p:txBody>
      </p:sp>
      <p:sp>
        <p:nvSpPr>
          <p:cNvPr id="28" name="Oval 27"/>
          <p:cNvSpPr/>
          <p:nvPr/>
        </p:nvSpPr>
        <p:spPr>
          <a:xfrm>
            <a:off x="8986266" y="4279392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3</a:t>
            </a:r>
          </a:p>
        </p:txBody>
      </p:sp>
      <p:sp>
        <p:nvSpPr>
          <p:cNvPr id="29" name="Oval 28"/>
          <p:cNvSpPr/>
          <p:nvPr/>
        </p:nvSpPr>
        <p:spPr>
          <a:xfrm>
            <a:off x="9957816" y="3179826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4</a:t>
            </a:r>
          </a:p>
        </p:txBody>
      </p:sp>
      <p:sp>
        <p:nvSpPr>
          <p:cNvPr id="30" name="Oval 29"/>
          <p:cNvSpPr/>
          <p:nvPr/>
        </p:nvSpPr>
        <p:spPr>
          <a:xfrm>
            <a:off x="10346436" y="3982211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5</a:t>
            </a:r>
          </a:p>
        </p:txBody>
      </p:sp>
      <p:sp>
        <p:nvSpPr>
          <p:cNvPr id="31" name="Oval 30"/>
          <p:cNvSpPr/>
          <p:nvPr/>
        </p:nvSpPr>
        <p:spPr>
          <a:xfrm>
            <a:off x="7936992" y="2674620"/>
            <a:ext cx="201168" cy="201168"/>
          </a:xfrm>
          <a:prstGeom prst="ellipse">
            <a:avLst/>
          </a:prstGeom>
          <a:solidFill>
            <a:srgbClr val="68FF6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C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457200" y="5504688"/>
            <a:ext cx="11155680" cy="566928"/>
          </a:xfrm>
          <a:prstGeom prst="roundRect">
            <a:avLst/>
          </a:prstGeom>
          <a:solidFill>
            <a:srgbClr val="1A1A1A"/>
          </a:solidFill>
          <a:ln w="15240"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658368" y="5660136"/>
            <a:ext cx="1188720" cy="18288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47920"/>
                </a:solidFill>
                <a:latin typeface="Aptos"/>
              </a:defRPr>
            </a:pPr>
            <a:r>
              <a:t>COACH'S EYES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737360" y="5641848"/>
            <a:ext cx="457200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000" b="0">
                <a:solidFill>
                  <a:srgbClr val="FFFFFF"/>
                </a:solidFill>
                <a:latin typeface="Aptos"/>
              </a:defRPr>
            </a:pPr>
            <a:r>
              <a:t>Coach the one cue that matters most for this age group.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537960" y="5660136"/>
            <a:ext cx="731520" cy="18288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FD700"/>
                </a:solidFill>
                <a:latin typeface="Aptos"/>
              </a:defRPr>
            </a:pPr>
            <a:r>
              <a:t>SAFETY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223760" y="5641848"/>
            <a:ext cx="402336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000" b="0">
                <a:solidFill>
                  <a:srgbClr val="FFFFFF"/>
                </a:solidFill>
                <a:latin typeface="Aptos"/>
              </a:defRPr>
            </a:pPr>
            <a:r>
              <a:t>Avoid crowding under rim.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320040" y="6473952"/>
            <a:ext cx="594360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800" b="1">
                <a:solidFill>
                  <a:srgbClr val="6E6E6E"/>
                </a:solidFill>
                <a:latin typeface="Aptos"/>
              </a:defRPr>
            </a:pPr>
            <a:r>
              <a:t>SOUTH GALWAY STORMERS BASKETBALL • PRACTICE ACTIVITY LIBRARY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1567160" y="6473952"/>
            <a:ext cx="27432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 algn="r">
              <a:defRPr sz="800" b="1">
                <a:solidFill>
                  <a:srgbClr val="6E6E6E"/>
                </a:solidFill>
                <a:latin typeface="Aptos"/>
              </a:defRPr>
            </a:pPr>
            <a:r>
              <a:t>36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1A1A1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20040" y="164592"/>
            <a:ext cx="4389120" cy="219456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47920"/>
                </a:solidFill>
                <a:latin typeface="Aptos"/>
              </a:defRPr>
            </a:pPr>
            <a:r>
              <a:t>SOUTH GALWAY STORMERS BASKETBALL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0" y="164592"/>
            <a:ext cx="3474720" cy="219456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 algn="r">
              <a:defRPr sz="900" b="1">
                <a:solidFill>
                  <a:srgbClr val="FFFFFF"/>
                </a:solidFill>
                <a:latin typeface="Aptos"/>
              </a:defRPr>
            </a:pPr>
            <a:r>
              <a:t>ACADEMY ACTIVITY PACK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11480" y="868680"/>
            <a:ext cx="6492240" cy="50292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2800" b="1">
                <a:solidFill>
                  <a:srgbClr val="1A1A1A"/>
                </a:solidFill>
                <a:latin typeface="Georgia"/>
              </a:defRPr>
            </a:pPr>
            <a:r>
              <a:t>CATCH STOP SHOOT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38912" y="1417320"/>
            <a:ext cx="1600200" cy="292608"/>
          </a:xfrm>
          <a:prstGeom prst="roundRect">
            <a:avLst/>
          </a:prstGeom>
          <a:solidFill>
            <a:srgbClr val="FFD700"/>
          </a:solidFill>
          <a:ln>
            <a:solidFill>
              <a:srgbClr val="FFD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SHOOTING AND FINISHING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148840" y="1417320"/>
            <a:ext cx="1600200" cy="292608"/>
          </a:xfrm>
          <a:prstGeom prst="roundRect">
            <a:avLst/>
          </a:prstGeom>
          <a:solidFill>
            <a:srgbClr val="FFD700"/>
          </a:solidFill>
          <a:ln>
            <a:solidFill>
              <a:srgbClr val="FFD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8–10 MIN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858768" y="1417320"/>
            <a:ext cx="1600200" cy="292608"/>
          </a:xfrm>
          <a:prstGeom prst="roundRect">
            <a:avLst/>
          </a:prstGeom>
          <a:solidFill>
            <a:srgbClr val="68FF6A"/>
          </a:solidFill>
          <a:ln>
            <a:solidFill>
              <a:srgbClr val="68FF6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SHORT LANES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75488" y="1810512"/>
            <a:ext cx="658368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Primary focus: Catch in balance then shoot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57200" y="2240280"/>
            <a:ext cx="4160520" cy="297180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94360" y="2350008"/>
            <a:ext cx="388620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SETUP / HOW TO RUN IT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21792" y="2715768"/>
            <a:ext cx="3840480" cy="2404872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Player receives pass near basket.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Catch, jump stop and shoot.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Rebound own shot and pass to next.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Rotate passer and shooter.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800600" y="2240280"/>
            <a:ext cx="2697480" cy="141732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68FF6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4937760" y="2350008"/>
            <a:ext cx="242316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COACHING CUES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965192" y="2715768"/>
            <a:ext cx="2377440" cy="850392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Secure catch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Stop first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Shoot balanced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800600" y="3730752"/>
            <a:ext cx="2697480" cy="1627632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FFD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4937760" y="3840480"/>
            <a:ext cx="242316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ADJUST THE CHALLENGE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965192" y="4206240"/>
            <a:ext cx="2377440" cy="1060704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Easier: Stationary catch.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Harder: Add movement before catch.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818120" y="1892807"/>
            <a:ext cx="2743200" cy="27432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200" b="1">
                <a:solidFill>
                  <a:srgbClr val="1A1A1A"/>
                </a:solidFill>
                <a:latin typeface="Aptos"/>
              </a:defRPr>
            </a:pPr>
            <a:r>
              <a:t>ACTIVITY DIAGRAM</a:t>
            </a:r>
          </a:p>
        </p:txBody>
      </p:sp>
      <p:sp>
        <p:nvSpPr>
          <p:cNvPr id="20" name="Rectangle 19"/>
          <p:cNvSpPr/>
          <p:nvPr/>
        </p:nvSpPr>
        <p:spPr>
          <a:xfrm>
            <a:off x="7726679" y="2240280"/>
            <a:ext cx="3886200" cy="2971800"/>
          </a:xfrm>
          <a:prstGeom prst="rect">
            <a:avLst/>
          </a:prstGeom>
          <a:solidFill>
            <a:srgbClr val="F8F8F8"/>
          </a:solidFill>
          <a:ln w="16510"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9669780" y="2240280"/>
            <a:ext cx="9144" cy="2971800"/>
          </a:xfrm>
          <a:prstGeom prst="rect">
            <a:avLst/>
          </a:prstGeom>
          <a:solidFill>
            <a:srgbClr val="C8C8C8"/>
          </a:solidFill>
          <a:ln>
            <a:solidFill>
              <a:srgbClr val="C8C8C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10524744" y="2894076"/>
            <a:ext cx="699516" cy="1664208"/>
          </a:xfrm>
          <a:prstGeom prst="rect">
            <a:avLst/>
          </a:prstGeom>
          <a:noFill/>
          <a:ln w="1524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11263122" y="3518154"/>
            <a:ext cx="27432" cy="416052"/>
          </a:xfrm>
          <a:prstGeom prst="rect">
            <a:avLst/>
          </a:prstGeom>
          <a:solidFill>
            <a:srgbClr val="1A1A1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11127105" y="3637026"/>
            <a:ext cx="164592" cy="164592"/>
          </a:xfrm>
          <a:prstGeom prst="ellipse">
            <a:avLst/>
          </a:prstGeom>
          <a:noFill/>
          <a:ln w="1651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Oval 24"/>
          <p:cNvSpPr/>
          <p:nvPr/>
        </p:nvSpPr>
        <p:spPr>
          <a:xfrm>
            <a:off x="9397746" y="3399282"/>
            <a:ext cx="544068" cy="653796"/>
          </a:xfrm>
          <a:prstGeom prst="ellipse">
            <a:avLst/>
          </a:prstGeom>
          <a:noFill/>
          <a:ln>
            <a:solidFill>
              <a:srgbClr val="D2D2D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Oval 25"/>
          <p:cNvSpPr/>
          <p:nvPr/>
        </p:nvSpPr>
        <p:spPr>
          <a:xfrm>
            <a:off x="8403336" y="2674620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1</a:t>
            </a:r>
          </a:p>
        </p:txBody>
      </p:sp>
      <p:sp>
        <p:nvSpPr>
          <p:cNvPr id="27" name="Oval 26"/>
          <p:cNvSpPr/>
          <p:nvPr/>
        </p:nvSpPr>
        <p:spPr>
          <a:xfrm>
            <a:off x="8403336" y="4576572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2</a:t>
            </a:r>
          </a:p>
        </p:txBody>
      </p:sp>
      <p:sp>
        <p:nvSpPr>
          <p:cNvPr id="28" name="Oval 27"/>
          <p:cNvSpPr/>
          <p:nvPr/>
        </p:nvSpPr>
        <p:spPr>
          <a:xfrm>
            <a:off x="9569196" y="3625596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3</a:t>
            </a:r>
          </a:p>
        </p:txBody>
      </p:sp>
      <p:sp>
        <p:nvSpPr>
          <p:cNvPr id="29" name="Oval 28"/>
          <p:cNvSpPr/>
          <p:nvPr/>
        </p:nvSpPr>
        <p:spPr>
          <a:xfrm>
            <a:off x="10268712" y="2852928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4</a:t>
            </a:r>
          </a:p>
        </p:txBody>
      </p:sp>
      <p:sp>
        <p:nvSpPr>
          <p:cNvPr id="30" name="Oval 29"/>
          <p:cNvSpPr/>
          <p:nvPr/>
        </p:nvSpPr>
        <p:spPr>
          <a:xfrm>
            <a:off x="10890504" y="3625596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5</a:t>
            </a:r>
          </a:p>
        </p:txBody>
      </p:sp>
      <p:sp>
        <p:nvSpPr>
          <p:cNvPr id="31" name="Oval 30"/>
          <p:cNvSpPr/>
          <p:nvPr/>
        </p:nvSpPr>
        <p:spPr>
          <a:xfrm>
            <a:off x="8014716" y="3625596"/>
            <a:ext cx="201168" cy="201168"/>
          </a:xfrm>
          <a:prstGeom prst="ellipse">
            <a:avLst/>
          </a:prstGeom>
          <a:solidFill>
            <a:srgbClr val="68FF6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C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457200" y="5504688"/>
            <a:ext cx="11155680" cy="566928"/>
          </a:xfrm>
          <a:prstGeom prst="roundRect">
            <a:avLst/>
          </a:prstGeom>
          <a:solidFill>
            <a:srgbClr val="1A1A1A"/>
          </a:solidFill>
          <a:ln w="15240"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658368" y="5660136"/>
            <a:ext cx="1188720" cy="18288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47920"/>
                </a:solidFill>
                <a:latin typeface="Aptos"/>
              </a:defRPr>
            </a:pPr>
            <a:r>
              <a:t>COACH'S EYES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737360" y="5641848"/>
            <a:ext cx="457200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000" b="0">
                <a:solidFill>
                  <a:srgbClr val="FFFFFF"/>
                </a:solidFill>
                <a:latin typeface="Aptos"/>
              </a:defRPr>
            </a:pPr>
            <a:r>
              <a:t>Coach the one cue that matters most for this age group.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537960" y="5660136"/>
            <a:ext cx="731520" cy="18288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FD700"/>
                </a:solidFill>
                <a:latin typeface="Aptos"/>
              </a:defRPr>
            </a:pPr>
            <a:r>
              <a:t>SAFETY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223760" y="5641848"/>
            <a:ext cx="402336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000" b="0">
                <a:solidFill>
                  <a:srgbClr val="FFFFFF"/>
                </a:solidFill>
                <a:latin typeface="Aptos"/>
              </a:defRPr>
            </a:pPr>
            <a:r>
              <a:t>Shooter clears before next pass.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320040" y="6473952"/>
            <a:ext cx="594360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800" b="1">
                <a:solidFill>
                  <a:srgbClr val="6E6E6E"/>
                </a:solidFill>
                <a:latin typeface="Aptos"/>
              </a:defRPr>
            </a:pPr>
            <a:r>
              <a:t>SOUTH GALWAY STORMERS BASKETBALL • PRACTICE ACTIVITY LIBRARY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1567160" y="6473952"/>
            <a:ext cx="27432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 algn="r">
              <a:defRPr sz="800" b="1">
                <a:solidFill>
                  <a:srgbClr val="6E6E6E"/>
                </a:solidFill>
                <a:latin typeface="Aptos"/>
              </a:defRPr>
            </a:pPr>
            <a:r>
              <a:t>37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1A1A1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20040" y="164592"/>
            <a:ext cx="4389120" cy="219456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47920"/>
                </a:solidFill>
                <a:latin typeface="Aptos"/>
              </a:defRPr>
            </a:pPr>
            <a:r>
              <a:t>SOUTH GALWAY STORMERS BASKETBALL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0" y="164592"/>
            <a:ext cx="3474720" cy="219456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 algn="r">
              <a:defRPr sz="900" b="1">
                <a:solidFill>
                  <a:srgbClr val="FFFFFF"/>
                </a:solidFill>
                <a:latin typeface="Aptos"/>
              </a:defRPr>
            </a:pPr>
            <a:r>
              <a:t>ACADEMY ACTIVITY PACK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11480" y="868680"/>
            <a:ext cx="6492240" cy="50292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2800" b="1">
                <a:solidFill>
                  <a:srgbClr val="1A1A1A"/>
                </a:solidFill>
                <a:latin typeface="Georgia"/>
              </a:defRPr>
            </a:pPr>
            <a:r>
              <a:t>LAYUP FOOTWORK WALKTHROUGH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38912" y="1417320"/>
            <a:ext cx="1600200" cy="292608"/>
          </a:xfrm>
          <a:prstGeom prst="roundRect">
            <a:avLst/>
          </a:prstGeom>
          <a:solidFill>
            <a:srgbClr val="FFD700"/>
          </a:solidFill>
          <a:ln>
            <a:solidFill>
              <a:srgbClr val="FFD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SHOOTING AND FINISHING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148840" y="1417320"/>
            <a:ext cx="1600200" cy="292608"/>
          </a:xfrm>
          <a:prstGeom prst="roundRect">
            <a:avLst/>
          </a:prstGeom>
          <a:solidFill>
            <a:srgbClr val="FFD700"/>
          </a:solidFill>
          <a:ln>
            <a:solidFill>
              <a:srgbClr val="FFD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8–10 MIN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858768" y="1417320"/>
            <a:ext cx="1600200" cy="292608"/>
          </a:xfrm>
          <a:prstGeom prst="roundRect">
            <a:avLst/>
          </a:prstGeom>
          <a:solidFill>
            <a:srgbClr val="68FF6A"/>
          </a:solidFill>
          <a:ln>
            <a:solidFill>
              <a:srgbClr val="68FF6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BOTH SIDES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75488" y="1810512"/>
            <a:ext cx="658368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Primary focus: Finishing footwork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57200" y="2240280"/>
            <a:ext cx="4160520" cy="297180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94360" y="2350008"/>
            <a:ext cx="388620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SETUP / HOW TO RUN IT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21792" y="2715768"/>
            <a:ext cx="3840480" cy="2404872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Start without ball: step-step-jump.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Add ball carry, then dribble approach.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Use both sides.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Focus on footwork before speed.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800600" y="2240280"/>
            <a:ext cx="2697480" cy="141732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68FF6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4937760" y="2350008"/>
            <a:ext cx="242316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COACHING CUES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965192" y="2715768"/>
            <a:ext cx="2377440" cy="850392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Outside-inside-up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Eyes on square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Finish high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800600" y="3730752"/>
            <a:ext cx="2697480" cy="1627632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FFD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4937760" y="3840480"/>
            <a:ext cx="242316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ADJUST THE CHALLENGE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965192" y="4206240"/>
            <a:ext cx="2377440" cy="1060704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Easier: No dribble.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Harder: Add defender shadow.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818120" y="1892807"/>
            <a:ext cx="2743200" cy="27432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200" b="1">
                <a:solidFill>
                  <a:srgbClr val="1A1A1A"/>
                </a:solidFill>
                <a:latin typeface="Aptos"/>
              </a:defRPr>
            </a:pPr>
            <a:r>
              <a:t>ACTIVITY DIAGRAM</a:t>
            </a:r>
          </a:p>
        </p:txBody>
      </p:sp>
      <p:sp>
        <p:nvSpPr>
          <p:cNvPr id="20" name="Rectangle 19"/>
          <p:cNvSpPr/>
          <p:nvPr/>
        </p:nvSpPr>
        <p:spPr>
          <a:xfrm>
            <a:off x="7726679" y="2240280"/>
            <a:ext cx="3886200" cy="2971800"/>
          </a:xfrm>
          <a:prstGeom prst="rect">
            <a:avLst/>
          </a:prstGeom>
          <a:solidFill>
            <a:srgbClr val="F8F8F8"/>
          </a:solidFill>
          <a:ln w="16510"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9669780" y="2240280"/>
            <a:ext cx="9144" cy="2971800"/>
          </a:xfrm>
          <a:prstGeom prst="rect">
            <a:avLst/>
          </a:prstGeom>
          <a:solidFill>
            <a:srgbClr val="C8C8C8"/>
          </a:solidFill>
          <a:ln>
            <a:solidFill>
              <a:srgbClr val="C8C8C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10524744" y="2894076"/>
            <a:ext cx="699516" cy="1664208"/>
          </a:xfrm>
          <a:prstGeom prst="rect">
            <a:avLst/>
          </a:prstGeom>
          <a:noFill/>
          <a:ln w="1524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11263122" y="3518154"/>
            <a:ext cx="27432" cy="416052"/>
          </a:xfrm>
          <a:prstGeom prst="rect">
            <a:avLst/>
          </a:prstGeom>
          <a:solidFill>
            <a:srgbClr val="1A1A1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11127105" y="3637026"/>
            <a:ext cx="164592" cy="164592"/>
          </a:xfrm>
          <a:prstGeom prst="ellipse">
            <a:avLst/>
          </a:prstGeom>
          <a:noFill/>
          <a:ln w="1651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Oval 24"/>
          <p:cNvSpPr/>
          <p:nvPr/>
        </p:nvSpPr>
        <p:spPr>
          <a:xfrm>
            <a:off x="9397746" y="3399282"/>
            <a:ext cx="544068" cy="653796"/>
          </a:xfrm>
          <a:prstGeom prst="ellipse">
            <a:avLst/>
          </a:prstGeom>
          <a:noFill/>
          <a:ln>
            <a:solidFill>
              <a:srgbClr val="D2D2D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Oval 25"/>
          <p:cNvSpPr/>
          <p:nvPr/>
        </p:nvSpPr>
        <p:spPr>
          <a:xfrm>
            <a:off x="8325612" y="2882646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1</a:t>
            </a:r>
          </a:p>
        </p:txBody>
      </p:sp>
      <p:sp>
        <p:nvSpPr>
          <p:cNvPr id="27" name="Oval 26"/>
          <p:cNvSpPr/>
          <p:nvPr/>
        </p:nvSpPr>
        <p:spPr>
          <a:xfrm>
            <a:off x="8714232" y="3833622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2</a:t>
            </a:r>
          </a:p>
        </p:txBody>
      </p:sp>
      <p:sp>
        <p:nvSpPr>
          <p:cNvPr id="28" name="Oval 27"/>
          <p:cNvSpPr/>
          <p:nvPr/>
        </p:nvSpPr>
        <p:spPr>
          <a:xfrm>
            <a:off x="9374886" y="3268980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3</a:t>
            </a:r>
          </a:p>
        </p:txBody>
      </p:sp>
      <p:sp>
        <p:nvSpPr>
          <p:cNvPr id="29" name="Oval 28"/>
          <p:cNvSpPr/>
          <p:nvPr/>
        </p:nvSpPr>
        <p:spPr>
          <a:xfrm>
            <a:off x="9880092" y="4160520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4</a:t>
            </a:r>
          </a:p>
        </p:txBody>
      </p:sp>
      <p:sp>
        <p:nvSpPr>
          <p:cNvPr id="30" name="Oval 29"/>
          <p:cNvSpPr/>
          <p:nvPr/>
        </p:nvSpPr>
        <p:spPr>
          <a:xfrm>
            <a:off x="10657332" y="3536442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5</a:t>
            </a:r>
          </a:p>
        </p:txBody>
      </p:sp>
      <p:sp>
        <p:nvSpPr>
          <p:cNvPr id="31" name="Oval 30"/>
          <p:cNvSpPr/>
          <p:nvPr/>
        </p:nvSpPr>
        <p:spPr>
          <a:xfrm>
            <a:off x="8092440" y="4576572"/>
            <a:ext cx="201168" cy="201168"/>
          </a:xfrm>
          <a:prstGeom prst="ellipse">
            <a:avLst/>
          </a:prstGeom>
          <a:solidFill>
            <a:srgbClr val="68FF6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C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457200" y="5504688"/>
            <a:ext cx="11155680" cy="566928"/>
          </a:xfrm>
          <a:prstGeom prst="roundRect">
            <a:avLst/>
          </a:prstGeom>
          <a:solidFill>
            <a:srgbClr val="1A1A1A"/>
          </a:solidFill>
          <a:ln w="15240"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658368" y="5660136"/>
            <a:ext cx="1188720" cy="18288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47920"/>
                </a:solidFill>
                <a:latin typeface="Aptos"/>
              </a:defRPr>
            </a:pPr>
            <a:r>
              <a:t>COACH'S EYES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737360" y="5641848"/>
            <a:ext cx="457200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000" b="0">
                <a:solidFill>
                  <a:srgbClr val="FFFFFF"/>
                </a:solidFill>
                <a:latin typeface="Aptos"/>
              </a:defRPr>
            </a:pPr>
            <a:r>
              <a:t>Coach the one cue that matters most for this age group.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537960" y="5660136"/>
            <a:ext cx="731520" cy="18288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FD700"/>
                </a:solidFill>
                <a:latin typeface="Aptos"/>
              </a:defRPr>
            </a:pPr>
            <a:r>
              <a:t>SAFETY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223760" y="5641848"/>
            <a:ext cx="402336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000" b="0">
                <a:solidFill>
                  <a:srgbClr val="FFFFFF"/>
                </a:solidFill>
                <a:latin typeface="Aptos"/>
              </a:defRPr>
            </a:pPr>
            <a:r>
              <a:t>Use one line per side to avoid collisions.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320040" y="6473952"/>
            <a:ext cx="594360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800" b="1">
                <a:solidFill>
                  <a:srgbClr val="6E6E6E"/>
                </a:solidFill>
                <a:latin typeface="Aptos"/>
              </a:defRPr>
            </a:pPr>
            <a:r>
              <a:t>SOUTH GALWAY STORMERS BASKETBALL • PRACTICE ACTIVITY LIBRARY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1567160" y="6473952"/>
            <a:ext cx="27432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 algn="r">
              <a:defRPr sz="800" b="1">
                <a:solidFill>
                  <a:srgbClr val="6E6E6E"/>
                </a:solidFill>
                <a:latin typeface="Aptos"/>
              </a:defRPr>
            </a:pPr>
            <a:r>
              <a:t>38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1A1A1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20040" y="164592"/>
            <a:ext cx="4389120" cy="219456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47920"/>
                </a:solidFill>
                <a:latin typeface="Aptos"/>
              </a:defRPr>
            </a:pPr>
            <a:r>
              <a:t>SOUTH GALWAY STORMERS BASKETBALL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0" y="164592"/>
            <a:ext cx="3474720" cy="219456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 algn="r">
              <a:defRPr sz="900" b="1">
                <a:solidFill>
                  <a:srgbClr val="FFFFFF"/>
                </a:solidFill>
                <a:latin typeface="Aptos"/>
              </a:defRPr>
            </a:pPr>
            <a:r>
              <a:t>ACADEMY ACTIVITY PACK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11480" y="868680"/>
            <a:ext cx="6492240" cy="50292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2800" b="1">
                <a:solidFill>
                  <a:srgbClr val="1A1A1A"/>
                </a:solidFill>
                <a:latin typeface="Georgia"/>
              </a:defRPr>
            </a:pPr>
            <a:r>
              <a:t>MIKAN BASICS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38912" y="1417320"/>
            <a:ext cx="1600200" cy="292608"/>
          </a:xfrm>
          <a:prstGeom prst="roundRect">
            <a:avLst/>
          </a:prstGeom>
          <a:solidFill>
            <a:srgbClr val="FFD700"/>
          </a:solidFill>
          <a:ln>
            <a:solidFill>
              <a:srgbClr val="FFD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SHOOTING AND FINISHING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148840" y="1417320"/>
            <a:ext cx="1600200" cy="292608"/>
          </a:xfrm>
          <a:prstGeom prst="roundRect">
            <a:avLst/>
          </a:prstGeom>
          <a:solidFill>
            <a:srgbClr val="FFD700"/>
          </a:solidFill>
          <a:ln>
            <a:solidFill>
              <a:srgbClr val="FFD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6–8 MIN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858768" y="1417320"/>
            <a:ext cx="1600200" cy="292608"/>
          </a:xfrm>
          <a:prstGeom prst="roundRect">
            <a:avLst/>
          </a:prstGeom>
          <a:solidFill>
            <a:srgbClr val="68FF6A"/>
          </a:solidFill>
          <a:ln>
            <a:solidFill>
              <a:srgbClr val="68FF6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UNDER BASKET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75488" y="1810512"/>
            <a:ext cx="658368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Primary focus: Touch, footwork and both hands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57200" y="2240280"/>
            <a:ext cx="4160520" cy="297180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94360" y="2350008"/>
            <a:ext cx="388620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SETUP / HOW TO RUN IT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21792" y="2715768"/>
            <a:ext cx="3840480" cy="2404872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Player alternates close finishes left and right.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Rebound quickly and keep ball high.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Work in short rounds.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Count quality makes.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800600" y="2240280"/>
            <a:ext cx="2697480" cy="141732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68FF6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4937760" y="2350008"/>
            <a:ext cx="242316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COACHING CUES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965192" y="2715768"/>
            <a:ext cx="2377440" cy="850392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Keep ball high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Use backboard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Both hands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800600" y="3730752"/>
            <a:ext cx="2697480" cy="1627632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FFD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4937760" y="3840480"/>
            <a:ext cx="242316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ADJUST THE CHALLENGE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965192" y="4206240"/>
            <a:ext cx="2377440" cy="1060704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Easier: Slow single-side reps.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Harder: Add reverse or timed round.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818120" y="1892807"/>
            <a:ext cx="2743200" cy="27432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200" b="1">
                <a:solidFill>
                  <a:srgbClr val="1A1A1A"/>
                </a:solidFill>
                <a:latin typeface="Aptos"/>
              </a:defRPr>
            </a:pPr>
            <a:r>
              <a:t>ACTIVITY DIAGRAM</a:t>
            </a:r>
          </a:p>
        </p:txBody>
      </p:sp>
      <p:sp>
        <p:nvSpPr>
          <p:cNvPr id="20" name="Rectangle 19"/>
          <p:cNvSpPr/>
          <p:nvPr/>
        </p:nvSpPr>
        <p:spPr>
          <a:xfrm>
            <a:off x="7726679" y="2240280"/>
            <a:ext cx="3886200" cy="2971800"/>
          </a:xfrm>
          <a:prstGeom prst="rect">
            <a:avLst/>
          </a:prstGeom>
          <a:solidFill>
            <a:srgbClr val="F8F8F8"/>
          </a:solidFill>
          <a:ln w="16510"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9669780" y="2240280"/>
            <a:ext cx="9144" cy="2971800"/>
          </a:xfrm>
          <a:prstGeom prst="rect">
            <a:avLst/>
          </a:prstGeom>
          <a:solidFill>
            <a:srgbClr val="C8C8C8"/>
          </a:solidFill>
          <a:ln>
            <a:solidFill>
              <a:srgbClr val="C8C8C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10524744" y="2894076"/>
            <a:ext cx="699516" cy="1664208"/>
          </a:xfrm>
          <a:prstGeom prst="rect">
            <a:avLst/>
          </a:prstGeom>
          <a:noFill/>
          <a:ln w="1524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11263122" y="3518154"/>
            <a:ext cx="27432" cy="416052"/>
          </a:xfrm>
          <a:prstGeom prst="rect">
            <a:avLst/>
          </a:prstGeom>
          <a:solidFill>
            <a:srgbClr val="1A1A1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11127105" y="3637026"/>
            <a:ext cx="164592" cy="164592"/>
          </a:xfrm>
          <a:prstGeom prst="ellipse">
            <a:avLst/>
          </a:prstGeom>
          <a:noFill/>
          <a:ln w="1651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Oval 24"/>
          <p:cNvSpPr/>
          <p:nvPr/>
        </p:nvSpPr>
        <p:spPr>
          <a:xfrm>
            <a:off x="9397746" y="3399282"/>
            <a:ext cx="544068" cy="653796"/>
          </a:xfrm>
          <a:prstGeom prst="ellipse">
            <a:avLst/>
          </a:prstGeom>
          <a:noFill/>
          <a:ln>
            <a:solidFill>
              <a:srgbClr val="D2D2D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Oval 25"/>
          <p:cNvSpPr/>
          <p:nvPr/>
        </p:nvSpPr>
        <p:spPr>
          <a:xfrm>
            <a:off x="8325612" y="3625596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1</a:t>
            </a:r>
          </a:p>
        </p:txBody>
      </p:sp>
      <p:sp>
        <p:nvSpPr>
          <p:cNvPr id="27" name="Oval 26"/>
          <p:cNvSpPr/>
          <p:nvPr/>
        </p:nvSpPr>
        <p:spPr>
          <a:xfrm>
            <a:off x="8986266" y="2882646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2</a:t>
            </a:r>
          </a:p>
        </p:txBody>
      </p:sp>
      <p:sp>
        <p:nvSpPr>
          <p:cNvPr id="28" name="Oval 27"/>
          <p:cNvSpPr/>
          <p:nvPr/>
        </p:nvSpPr>
        <p:spPr>
          <a:xfrm>
            <a:off x="8986266" y="4279392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3</a:t>
            </a:r>
          </a:p>
        </p:txBody>
      </p:sp>
      <p:sp>
        <p:nvSpPr>
          <p:cNvPr id="29" name="Oval 28"/>
          <p:cNvSpPr/>
          <p:nvPr/>
        </p:nvSpPr>
        <p:spPr>
          <a:xfrm>
            <a:off x="9957816" y="3179826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4</a:t>
            </a:r>
          </a:p>
        </p:txBody>
      </p:sp>
      <p:sp>
        <p:nvSpPr>
          <p:cNvPr id="30" name="Oval 29"/>
          <p:cNvSpPr/>
          <p:nvPr/>
        </p:nvSpPr>
        <p:spPr>
          <a:xfrm>
            <a:off x="10346436" y="3982211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5</a:t>
            </a:r>
          </a:p>
        </p:txBody>
      </p:sp>
      <p:sp>
        <p:nvSpPr>
          <p:cNvPr id="31" name="Oval 30"/>
          <p:cNvSpPr/>
          <p:nvPr/>
        </p:nvSpPr>
        <p:spPr>
          <a:xfrm>
            <a:off x="7936992" y="2674620"/>
            <a:ext cx="201168" cy="201168"/>
          </a:xfrm>
          <a:prstGeom prst="ellipse">
            <a:avLst/>
          </a:prstGeom>
          <a:solidFill>
            <a:srgbClr val="68FF6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C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457200" y="5504688"/>
            <a:ext cx="11155680" cy="566928"/>
          </a:xfrm>
          <a:prstGeom prst="roundRect">
            <a:avLst/>
          </a:prstGeom>
          <a:solidFill>
            <a:srgbClr val="1A1A1A"/>
          </a:solidFill>
          <a:ln w="15240"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658368" y="5660136"/>
            <a:ext cx="1188720" cy="18288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47920"/>
                </a:solidFill>
                <a:latin typeface="Aptos"/>
              </a:defRPr>
            </a:pPr>
            <a:r>
              <a:t>COACH'S EYES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737360" y="5641848"/>
            <a:ext cx="457200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000" b="0">
                <a:solidFill>
                  <a:srgbClr val="FFFFFF"/>
                </a:solidFill>
                <a:latin typeface="Aptos"/>
              </a:defRPr>
            </a:pPr>
            <a:r>
              <a:t>Coach the one cue that matters most for this age group.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537960" y="5660136"/>
            <a:ext cx="731520" cy="18288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FD700"/>
                </a:solidFill>
                <a:latin typeface="Aptos"/>
              </a:defRPr>
            </a:pPr>
            <a:r>
              <a:t>SAFETY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223760" y="5641848"/>
            <a:ext cx="402336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000" b="0">
                <a:solidFill>
                  <a:srgbClr val="FFFFFF"/>
                </a:solidFill>
                <a:latin typeface="Aptos"/>
              </a:defRPr>
            </a:pPr>
            <a:r>
              <a:t>One player per basket lane.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320040" y="6473952"/>
            <a:ext cx="594360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800" b="1">
                <a:solidFill>
                  <a:srgbClr val="6E6E6E"/>
                </a:solidFill>
                <a:latin typeface="Aptos"/>
              </a:defRPr>
            </a:pPr>
            <a:r>
              <a:t>SOUTH GALWAY STORMERS BASKETBALL • PRACTICE ACTIVITY LIBRARY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1567160" y="6473952"/>
            <a:ext cx="27432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 algn="r">
              <a:defRPr sz="800" b="1">
                <a:solidFill>
                  <a:srgbClr val="6E6E6E"/>
                </a:solidFill>
                <a:latin typeface="Aptos"/>
              </a:defRPr>
            </a:pPr>
            <a:r>
              <a:t>39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A1A1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94360" y="566928"/>
            <a:ext cx="502920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F47920"/>
                </a:solidFill>
                <a:latin typeface="Aptos"/>
              </a:defRPr>
            </a:pPr>
            <a:r>
              <a:t>ACADEMY ACTIVITY PACK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417320"/>
            <a:ext cx="7315200" cy="7772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3800" b="1">
                <a:solidFill>
                  <a:srgbClr val="FFFFFF"/>
                </a:solidFill>
                <a:latin typeface="Georgia"/>
              </a:defRPr>
            </a:pPr>
            <a:r>
              <a:t>MOVEMENT AND WARM UPS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2286000"/>
            <a:ext cx="5486400" cy="27432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600" b="0">
                <a:solidFill>
                  <a:srgbClr val="68FF6A"/>
                </a:solidFill>
                <a:latin typeface="Aptos"/>
              </a:defRPr>
            </a:pPr>
            <a:r>
              <a:t>10 activities selected for this age level</a:t>
            </a:r>
          </a:p>
        </p:txBody>
      </p:sp>
      <p:sp>
        <p:nvSpPr>
          <p:cNvPr id="5" name="Rectangle 4"/>
          <p:cNvSpPr/>
          <p:nvPr/>
        </p:nvSpPr>
        <p:spPr>
          <a:xfrm>
            <a:off x="658368" y="2880360"/>
            <a:ext cx="3291840" cy="502920"/>
          </a:xfrm>
          <a:prstGeom prst="rect">
            <a:avLst/>
          </a:prstGeom>
          <a:solidFill>
            <a:srgbClr val="F47920"/>
          </a:solidFill>
          <a:ln w="1524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41248" y="3008376"/>
            <a:ext cx="2926080" cy="18288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 algn="ctr">
              <a:defRPr sz="1000" b="1">
                <a:solidFill>
                  <a:srgbClr val="1A1A1A"/>
                </a:solidFill>
                <a:latin typeface="Aptos"/>
              </a:defRPr>
            </a:pPr>
            <a:r>
              <a:t>KEEP IT MOVING • COACH THE CUE</a:t>
            </a:r>
          </a:p>
        </p:txBody>
      </p:sp>
      <p:sp>
        <p:nvSpPr>
          <p:cNvPr id="7" name="Rectangle 6"/>
          <p:cNvSpPr/>
          <p:nvPr/>
        </p:nvSpPr>
        <p:spPr>
          <a:xfrm>
            <a:off x="7452360" y="914400"/>
            <a:ext cx="3657600" cy="4526280"/>
          </a:xfrm>
          <a:prstGeom prst="rect">
            <a:avLst/>
          </a:prstGeom>
          <a:solidFill>
            <a:srgbClr val="F8F8F8"/>
          </a:solidFill>
          <a:ln w="16510"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9281160" y="914400"/>
            <a:ext cx="9144" cy="4526280"/>
          </a:xfrm>
          <a:prstGeom prst="rect">
            <a:avLst/>
          </a:prstGeom>
          <a:solidFill>
            <a:srgbClr val="C8C8C8"/>
          </a:solidFill>
          <a:ln>
            <a:solidFill>
              <a:srgbClr val="C8C8C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10085832" y="1910181"/>
            <a:ext cx="658368" cy="2534716"/>
          </a:xfrm>
          <a:prstGeom prst="rect">
            <a:avLst/>
          </a:prstGeom>
          <a:noFill/>
          <a:ln w="1524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10780776" y="2860700"/>
            <a:ext cx="27432" cy="633679"/>
          </a:xfrm>
          <a:prstGeom prst="rect">
            <a:avLst/>
          </a:prstGeom>
          <a:solidFill>
            <a:srgbClr val="1A1A1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Oval 10"/>
          <p:cNvSpPr/>
          <p:nvPr/>
        </p:nvSpPr>
        <p:spPr>
          <a:xfrm>
            <a:off x="10652760" y="3041751"/>
            <a:ext cx="164592" cy="164592"/>
          </a:xfrm>
          <a:prstGeom prst="ellipse">
            <a:avLst/>
          </a:prstGeom>
          <a:noFill/>
          <a:ln w="1651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9025128" y="2679649"/>
            <a:ext cx="512064" cy="995781"/>
          </a:xfrm>
          <a:prstGeom prst="ellipse">
            <a:avLst/>
          </a:prstGeom>
          <a:noFill/>
          <a:ln>
            <a:solidFill>
              <a:srgbClr val="D2D2D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Oval 12"/>
          <p:cNvSpPr/>
          <p:nvPr/>
        </p:nvSpPr>
        <p:spPr>
          <a:xfrm>
            <a:off x="8083296" y="1719072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1</a:t>
            </a:r>
          </a:p>
        </p:txBody>
      </p:sp>
      <p:sp>
        <p:nvSpPr>
          <p:cNvPr id="14" name="Oval 13"/>
          <p:cNvSpPr/>
          <p:nvPr/>
        </p:nvSpPr>
        <p:spPr>
          <a:xfrm>
            <a:off x="8449056" y="3529584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2</a:t>
            </a:r>
          </a:p>
        </p:txBody>
      </p:sp>
      <p:sp>
        <p:nvSpPr>
          <p:cNvPr id="15" name="Oval 14"/>
          <p:cNvSpPr/>
          <p:nvPr/>
        </p:nvSpPr>
        <p:spPr>
          <a:xfrm>
            <a:off x="9180576" y="2398014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3</a:t>
            </a:r>
          </a:p>
        </p:txBody>
      </p:sp>
      <p:sp>
        <p:nvSpPr>
          <p:cNvPr id="16" name="Oval 15"/>
          <p:cNvSpPr/>
          <p:nvPr/>
        </p:nvSpPr>
        <p:spPr>
          <a:xfrm>
            <a:off x="9619488" y="3755898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4</a:t>
            </a:r>
          </a:p>
        </p:txBody>
      </p:sp>
      <p:sp>
        <p:nvSpPr>
          <p:cNvPr id="17" name="Oval 16"/>
          <p:cNvSpPr/>
          <p:nvPr/>
        </p:nvSpPr>
        <p:spPr>
          <a:xfrm>
            <a:off x="10204704" y="3076956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5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20040" y="6473952"/>
            <a:ext cx="594360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800" b="1">
                <a:solidFill>
                  <a:srgbClr val="6E6E6E"/>
                </a:solidFill>
                <a:latin typeface="Aptos"/>
              </a:defRPr>
            </a:pPr>
            <a:r>
              <a:t>SOUTH GALWAY STORMERS BASKETBALL • PRACTICE ACTIVITY LIBRARY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1567160" y="6473952"/>
            <a:ext cx="27432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 algn="r">
              <a:defRPr sz="800" b="1">
                <a:solidFill>
                  <a:srgbClr val="6E6E6E"/>
                </a:solidFill>
                <a:latin typeface="Aptos"/>
              </a:defRPr>
            </a:pPr>
            <a:r>
              <a:t>4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1A1A1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20040" y="164592"/>
            <a:ext cx="4389120" cy="219456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47920"/>
                </a:solidFill>
                <a:latin typeface="Aptos"/>
              </a:defRPr>
            </a:pPr>
            <a:r>
              <a:t>SOUTH GALWAY STORMERS BASKETBALL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0" y="164592"/>
            <a:ext cx="3474720" cy="219456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 algn="r">
              <a:defRPr sz="900" b="1">
                <a:solidFill>
                  <a:srgbClr val="FFFFFF"/>
                </a:solidFill>
                <a:latin typeface="Aptos"/>
              </a:defRPr>
            </a:pPr>
            <a:r>
              <a:t>ACADEMY ACTIVITY PACK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11480" y="868680"/>
            <a:ext cx="6492240" cy="50292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2800" b="1">
                <a:solidFill>
                  <a:srgbClr val="1A1A1A"/>
                </a:solidFill>
                <a:latin typeface="Georgia"/>
              </a:defRPr>
            </a:pPr>
            <a:r>
              <a:t>SHOOT AFTER MOVEMENT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38912" y="1417320"/>
            <a:ext cx="1600200" cy="292608"/>
          </a:xfrm>
          <a:prstGeom prst="roundRect">
            <a:avLst/>
          </a:prstGeom>
          <a:solidFill>
            <a:srgbClr val="FFD700"/>
          </a:solidFill>
          <a:ln>
            <a:solidFill>
              <a:srgbClr val="FFD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SHOOTING AND FINISHING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148840" y="1417320"/>
            <a:ext cx="1600200" cy="292608"/>
          </a:xfrm>
          <a:prstGeom prst="roundRect">
            <a:avLst/>
          </a:prstGeom>
          <a:solidFill>
            <a:srgbClr val="FFD700"/>
          </a:solidFill>
          <a:ln>
            <a:solidFill>
              <a:srgbClr val="FFD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8–10 MIN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858768" y="1417320"/>
            <a:ext cx="1600200" cy="292608"/>
          </a:xfrm>
          <a:prstGeom prst="roundRect">
            <a:avLst/>
          </a:prstGeom>
          <a:solidFill>
            <a:srgbClr val="68FF6A"/>
          </a:solidFill>
          <a:ln>
            <a:solidFill>
              <a:srgbClr val="68FF6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WING / KEY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75488" y="1810512"/>
            <a:ext cx="658368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Primary focus: Arrive balanced to shoot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57200" y="2240280"/>
            <a:ext cx="4160520" cy="297180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94360" y="2350008"/>
            <a:ext cx="388620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SETUP / HOW TO RUN IT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21792" y="2715768"/>
            <a:ext cx="3840480" cy="2404872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Player starts at cone, cuts to spot.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Receives pass, sets feet and shoots.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Rotate passer, shooter and rebounder.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Change spots.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800600" y="2240280"/>
            <a:ext cx="2697480" cy="141732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68FF6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4937760" y="2350008"/>
            <a:ext cx="242316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COACHING CUES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965192" y="2715768"/>
            <a:ext cx="2377440" cy="850392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Hands ready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Inside foot down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Shot-ready before catch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800600" y="3730752"/>
            <a:ext cx="2697480" cy="1627632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FFD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4937760" y="3840480"/>
            <a:ext cx="242316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ADJUST THE CHALLENGE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965192" y="4206240"/>
            <a:ext cx="2377440" cy="1060704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Easier: Stationary shooting.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Harder: Add closeout defender.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818120" y="1892807"/>
            <a:ext cx="2743200" cy="27432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200" b="1">
                <a:solidFill>
                  <a:srgbClr val="1A1A1A"/>
                </a:solidFill>
                <a:latin typeface="Aptos"/>
              </a:defRPr>
            </a:pPr>
            <a:r>
              <a:t>ACTIVITY DIAGRAM</a:t>
            </a:r>
          </a:p>
        </p:txBody>
      </p:sp>
      <p:sp>
        <p:nvSpPr>
          <p:cNvPr id="20" name="Rectangle 19"/>
          <p:cNvSpPr/>
          <p:nvPr/>
        </p:nvSpPr>
        <p:spPr>
          <a:xfrm>
            <a:off x="7726679" y="2240280"/>
            <a:ext cx="3886200" cy="2971800"/>
          </a:xfrm>
          <a:prstGeom prst="rect">
            <a:avLst/>
          </a:prstGeom>
          <a:solidFill>
            <a:srgbClr val="F8F8F8"/>
          </a:solidFill>
          <a:ln w="16510"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9669780" y="2240280"/>
            <a:ext cx="9144" cy="2971800"/>
          </a:xfrm>
          <a:prstGeom prst="rect">
            <a:avLst/>
          </a:prstGeom>
          <a:solidFill>
            <a:srgbClr val="C8C8C8"/>
          </a:solidFill>
          <a:ln>
            <a:solidFill>
              <a:srgbClr val="C8C8C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10524744" y="2894076"/>
            <a:ext cx="699516" cy="1664208"/>
          </a:xfrm>
          <a:prstGeom prst="rect">
            <a:avLst/>
          </a:prstGeom>
          <a:noFill/>
          <a:ln w="1524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11263122" y="3518154"/>
            <a:ext cx="27432" cy="416052"/>
          </a:xfrm>
          <a:prstGeom prst="rect">
            <a:avLst/>
          </a:prstGeom>
          <a:solidFill>
            <a:srgbClr val="1A1A1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11127105" y="3637026"/>
            <a:ext cx="164592" cy="164592"/>
          </a:xfrm>
          <a:prstGeom prst="ellipse">
            <a:avLst/>
          </a:prstGeom>
          <a:noFill/>
          <a:ln w="1651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Oval 24"/>
          <p:cNvSpPr/>
          <p:nvPr/>
        </p:nvSpPr>
        <p:spPr>
          <a:xfrm>
            <a:off x="9397746" y="3399282"/>
            <a:ext cx="544068" cy="653796"/>
          </a:xfrm>
          <a:prstGeom prst="ellipse">
            <a:avLst/>
          </a:prstGeom>
          <a:noFill/>
          <a:ln>
            <a:solidFill>
              <a:srgbClr val="D2D2D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Oval 25"/>
          <p:cNvSpPr/>
          <p:nvPr/>
        </p:nvSpPr>
        <p:spPr>
          <a:xfrm>
            <a:off x="8403336" y="2674620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1</a:t>
            </a:r>
          </a:p>
        </p:txBody>
      </p:sp>
      <p:sp>
        <p:nvSpPr>
          <p:cNvPr id="27" name="Oval 26"/>
          <p:cNvSpPr/>
          <p:nvPr/>
        </p:nvSpPr>
        <p:spPr>
          <a:xfrm>
            <a:off x="8403336" y="4576572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2</a:t>
            </a:r>
          </a:p>
        </p:txBody>
      </p:sp>
      <p:sp>
        <p:nvSpPr>
          <p:cNvPr id="28" name="Oval 27"/>
          <p:cNvSpPr/>
          <p:nvPr/>
        </p:nvSpPr>
        <p:spPr>
          <a:xfrm>
            <a:off x="9569196" y="3625596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3</a:t>
            </a:r>
          </a:p>
        </p:txBody>
      </p:sp>
      <p:sp>
        <p:nvSpPr>
          <p:cNvPr id="29" name="Oval 28"/>
          <p:cNvSpPr/>
          <p:nvPr/>
        </p:nvSpPr>
        <p:spPr>
          <a:xfrm>
            <a:off x="10268712" y="2852928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4</a:t>
            </a:r>
          </a:p>
        </p:txBody>
      </p:sp>
      <p:sp>
        <p:nvSpPr>
          <p:cNvPr id="30" name="Oval 29"/>
          <p:cNvSpPr/>
          <p:nvPr/>
        </p:nvSpPr>
        <p:spPr>
          <a:xfrm>
            <a:off x="10890504" y="3625596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5</a:t>
            </a:r>
          </a:p>
        </p:txBody>
      </p:sp>
      <p:sp>
        <p:nvSpPr>
          <p:cNvPr id="31" name="Oval 30"/>
          <p:cNvSpPr/>
          <p:nvPr/>
        </p:nvSpPr>
        <p:spPr>
          <a:xfrm>
            <a:off x="8014716" y="3625596"/>
            <a:ext cx="201168" cy="201168"/>
          </a:xfrm>
          <a:prstGeom prst="ellipse">
            <a:avLst/>
          </a:prstGeom>
          <a:solidFill>
            <a:srgbClr val="68FF6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C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457200" y="5504688"/>
            <a:ext cx="11155680" cy="566928"/>
          </a:xfrm>
          <a:prstGeom prst="roundRect">
            <a:avLst/>
          </a:prstGeom>
          <a:solidFill>
            <a:srgbClr val="1A1A1A"/>
          </a:solidFill>
          <a:ln w="15240"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658368" y="5660136"/>
            <a:ext cx="1188720" cy="18288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47920"/>
                </a:solidFill>
                <a:latin typeface="Aptos"/>
              </a:defRPr>
            </a:pPr>
            <a:r>
              <a:t>COACH'S EYES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737360" y="5641848"/>
            <a:ext cx="457200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000" b="0">
                <a:solidFill>
                  <a:srgbClr val="FFFFFF"/>
                </a:solidFill>
                <a:latin typeface="Aptos"/>
              </a:defRPr>
            </a:pPr>
            <a:r>
              <a:t>Coach the one cue that matters most for this age group.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537960" y="5660136"/>
            <a:ext cx="731520" cy="18288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FD700"/>
                </a:solidFill>
                <a:latin typeface="Aptos"/>
              </a:defRPr>
            </a:pPr>
            <a:r>
              <a:t>SAFETY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223760" y="5641848"/>
            <a:ext cx="402336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000" b="0">
                <a:solidFill>
                  <a:srgbClr val="FFFFFF"/>
                </a:solidFill>
                <a:latin typeface="Aptos"/>
              </a:defRPr>
            </a:pPr>
            <a:r>
              <a:t>Closeouts must be controlled.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320040" y="6473952"/>
            <a:ext cx="594360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800" b="1">
                <a:solidFill>
                  <a:srgbClr val="6E6E6E"/>
                </a:solidFill>
                <a:latin typeface="Aptos"/>
              </a:defRPr>
            </a:pPr>
            <a:r>
              <a:t>SOUTH GALWAY STORMERS BASKETBALL • PRACTICE ACTIVITY LIBRARY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1567160" y="6473952"/>
            <a:ext cx="27432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 algn="r">
              <a:defRPr sz="800" b="1">
                <a:solidFill>
                  <a:srgbClr val="6E6E6E"/>
                </a:solidFill>
                <a:latin typeface="Aptos"/>
              </a:defRPr>
            </a:pPr>
            <a:r>
              <a:t>40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1A1A1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20040" y="164592"/>
            <a:ext cx="4389120" cy="219456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47920"/>
                </a:solidFill>
                <a:latin typeface="Aptos"/>
              </a:defRPr>
            </a:pPr>
            <a:r>
              <a:t>SOUTH GALWAY STORMERS BASKETBALL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0" y="164592"/>
            <a:ext cx="3474720" cy="219456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 algn="r">
              <a:defRPr sz="900" b="1">
                <a:solidFill>
                  <a:srgbClr val="FFFFFF"/>
                </a:solidFill>
                <a:latin typeface="Aptos"/>
              </a:defRPr>
            </a:pPr>
            <a:r>
              <a:t>ACADEMY ACTIVITY PACK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11480" y="868680"/>
            <a:ext cx="6492240" cy="50292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2800" b="1">
                <a:solidFill>
                  <a:srgbClr val="1A1A1A"/>
                </a:solidFill>
                <a:latin typeface="Georgia"/>
              </a:defRPr>
            </a:pPr>
            <a:r>
              <a:t>BACKBOARD CHALLENGE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38912" y="1417320"/>
            <a:ext cx="1600200" cy="292608"/>
          </a:xfrm>
          <a:prstGeom prst="roundRect">
            <a:avLst/>
          </a:prstGeom>
          <a:solidFill>
            <a:srgbClr val="FFD700"/>
          </a:solidFill>
          <a:ln>
            <a:solidFill>
              <a:srgbClr val="FFD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SHOOTING AND FINISHING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148840" y="1417320"/>
            <a:ext cx="1600200" cy="292608"/>
          </a:xfrm>
          <a:prstGeom prst="roundRect">
            <a:avLst/>
          </a:prstGeom>
          <a:solidFill>
            <a:srgbClr val="FFD700"/>
          </a:solidFill>
          <a:ln>
            <a:solidFill>
              <a:srgbClr val="FFD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7–8 MIN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858768" y="1417320"/>
            <a:ext cx="1600200" cy="292608"/>
          </a:xfrm>
          <a:prstGeom prst="roundRect">
            <a:avLst/>
          </a:prstGeom>
          <a:solidFill>
            <a:srgbClr val="68FF6A"/>
          </a:solidFill>
          <a:ln>
            <a:solidFill>
              <a:srgbClr val="68FF6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NEAR BASKET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75488" y="1810512"/>
            <a:ext cx="658368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Primary focus: Aiming and backboard use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57200" y="2240280"/>
            <a:ext cx="4160520" cy="297180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94360" y="2350008"/>
            <a:ext cx="388620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SETUP / HOW TO RUN IT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21792" y="2715768"/>
            <a:ext cx="3840480" cy="2404872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Set successful shooting spots.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Players score by hitting square or making basket.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Use teams or personal best.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Move spots gradually.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800600" y="2240280"/>
            <a:ext cx="2697480" cy="141732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68FF6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4937760" y="2350008"/>
            <a:ext cx="242316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COACHING CUES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965192" y="2715768"/>
            <a:ext cx="2377440" cy="850392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Aim small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Use legs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Follow through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800600" y="3730752"/>
            <a:ext cx="2697480" cy="1627632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FFD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4937760" y="3840480"/>
            <a:ext cx="242316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ADJUST THE CHALLENGE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965192" y="4206240"/>
            <a:ext cx="2377440" cy="1060704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Easier: Move closer.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Harder: Catch from partner before shot.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818120" y="1892807"/>
            <a:ext cx="2743200" cy="27432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200" b="1">
                <a:solidFill>
                  <a:srgbClr val="1A1A1A"/>
                </a:solidFill>
                <a:latin typeface="Aptos"/>
              </a:defRPr>
            </a:pPr>
            <a:r>
              <a:t>ACTIVITY DIAGRAM</a:t>
            </a:r>
          </a:p>
        </p:txBody>
      </p:sp>
      <p:sp>
        <p:nvSpPr>
          <p:cNvPr id="20" name="Rectangle 19"/>
          <p:cNvSpPr/>
          <p:nvPr/>
        </p:nvSpPr>
        <p:spPr>
          <a:xfrm>
            <a:off x="7726679" y="2240280"/>
            <a:ext cx="3886200" cy="2971800"/>
          </a:xfrm>
          <a:prstGeom prst="rect">
            <a:avLst/>
          </a:prstGeom>
          <a:solidFill>
            <a:srgbClr val="F8F8F8"/>
          </a:solidFill>
          <a:ln w="16510"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9669780" y="2240280"/>
            <a:ext cx="9144" cy="2971800"/>
          </a:xfrm>
          <a:prstGeom prst="rect">
            <a:avLst/>
          </a:prstGeom>
          <a:solidFill>
            <a:srgbClr val="C8C8C8"/>
          </a:solidFill>
          <a:ln>
            <a:solidFill>
              <a:srgbClr val="C8C8C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10524744" y="2894076"/>
            <a:ext cx="699516" cy="1664208"/>
          </a:xfrm>
          <a:prstGeom prst="rect">
            <a:avLst/>
          </a:prstGeom>
          <a:noFill/>
          <a:ln w="1524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11263122" y="3518154"/>
            <a:ext cx="27432" cy="416052"/>
          </a:xfrm>
          <a:prstGeom prst="rect">
            <a:avLst/>
          </a:prstGeom>
          <a:solidFill>
            <a:srgbClr val="1A1A1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11127105" y="3637026"/>
            <a:ext cx="164592" cy="164592"/>
          </a:xfrm>
          <a:prstGeom prst="ellipse">
            <a:avLst/>
          </a:prstGeom>
          <a:noFill/>
          <a:ln w="1651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Oval 24"/>
          <p:cNvSpPr/>
          <p:nvPr/>
        </p:nvSpPr>
        <p:spPr>
          <a:xfrm>
            <a:off x="9397746" y="3399282"/>
            <a:ext cx="544068" cy="653796"/>
          </a:xfrm>
          <a:prstGeom prst="ellipse">
            <a:avLst/>
          </a:prstGeom>
          <a:noFill/>
          <a:ln>
            <a:solidFill>
              <a:srgbClr val="D2D2D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Oval 25"/>
          <p:cNvSpPr/>
          <p:nvPr/>
        </p:nvSpPr>
        <p:spPr>
          <a:xfrm>
            <a:off x="8325612" y="2882646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1</a:t>
            </a:r>
          </a:p>
        </p:txBody>
      </p:sp>
      <p:sp>
        <p:nvSpPr>
          <p:cNvPr id="27" name="Oval 26"/>
          <p:cNvSpPr/>
          <p:nvPr/>
        </p:nvSpPr>
        <p:spPr>
          <a:xfrm>
            <a:off x="8714232" y="3833622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2</a:t>
            </a:r>
          </a:p>
        </p:txBody>
      </p:sp>
      <p:sp>
        <p:nvSpPr>
          <p:cNvPr id="28" name="Oval 27"/>
          <p:cNvSpPr/>
          <p:nvPr/>
        </p:nvSpPr>
        <p:spPr>
          <a:xfrm>
            <a:off x="9374886" y="3268980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3</a:t>
            </a:r>
          </a:p>
        </p:txBody>
      </p:sp>
      <p:sp>
        <p:nvSpPr>
          <p:cNvPr id="29" name="Oval 28"/>
          <p:cNvSpPr/>
          <p:nvPr/>
        </p:nvSpPr>
        <p:spPr>
          <a:xfrm>
            <a:off x="9880092" y="4160520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4</a:t>
            </a:r>
          </a:p>
        </p:txBody>
      </p:sp>
      <p:sp>
        <p:nvSpPr>
          <p:cNvPr id="30" name="Oval 29"/>
          <p:cNvSpPr/>
          <p:nvPr/>
        </p:nvSpPr>
        <p:spPr>
          <a:xfrm>
            <a:off x="10657332" y="3536442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5</a:t>
            </a:r>
          </a:p>
        </p:txBody>
      </p:sp>
      <p:sp>
        <p:nvSpPr>
          <p:cNvPr id="31" name="Oval 30"/>
          <p:cNvSpPr/>
          <p:nvPr/>
        </p:nvSpPr>
        <p:spPr>
          <a:xfrm>
            <a:off x="8092440" y="4576572"/>
            <a:ext cx="201168" cy="201168"/>
          </a:xfrm>
          <a:prstGeom prst="ellipse">
            <a:avLst/>
          </a:prstGeom>
          <a:solidFill>
            <a:srgbClr val="68FF6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C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457200" y="5504688"/>
            <a:ext cx="11155680" cy="566928"/>
          </a:xfrm>
          <a:prstGeom prst="roundRect">
            <a:avLst/>
          </a:prstGeom>
          <a:solidFill>
            <a:srgbClr val="1A1A1A"/>
          </a:solidFill>
          <a:ln w="15240"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658368" y="5660136"/>
            <a:ext cx="1188720" cy="18288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47920"/>
                </a:solidFill>
                <a:latin typeface="Aptos"/>
              </a:defRPr>
            </a:pPr>
            <a:r>
              <a:t>COACH'S EYES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737360" y="5641848"/>
            <a:ext cx="457200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000" b="0">
                <a:solidFill>
                  <a:srgbClr val="FFFFFF"/>
                </a:solidFill>
                <a:latin typeface="Aptos"/>
              </a:defRPr>
            </a:pPr>
            <a:r>
              <a:t>Coach the one cue that matters most for this age group.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537960" y="5660136"/>
            <a:ext cx="731520" cy="18288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FD700"/>
                </a:solidFill>
                <a:latin typeface="Aptos"/>
              </a:defRPr>
            </a:pPr>
            <a:r>
              <a:t>SAFETY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223760" y="5641848"/>
            <a:ext cx="402336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000" b="0">
                <a:solidFill>
                  <a:srgbClr val="FFFFFF"/>
                </a:solidFill>
                <a:latin typeface="Aptos"/>
              </a:defRPr>
            </a:pPr>
            <a:r>
              <a:t>Keep rebounds controlled.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320040" y="6473952"/>
            <a:ext cx="594360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800" b="1">
                <a:solidFill>
                  <a:srgbClr val="6E6E6E"/>
                </a:solidFill>
                <a:latin typeface="Aptos"/>
              </a:defRPr>
            </a:pPr>
            <a:r>
              <a:t>SOUTH GALWAY STORMERS BASKETBALL • PRACTICE ACTIVITY LIBRARY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1567160" y="6473952"/>
            <a:ext cx="27432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 algn="r">
              <a:defRPr sz="800" b="1">
                <a:solidFill>
                  <a:srgbClr val="6E6E6E"/>
                </a:solidFill>
                <a:latin typeface="Aptos"/>
              </a:defRPr>
            </a:pPr>
            <a:r>
              <a:t>41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1A1A1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20040" y="164592"/>
            <a:ext cx="4389120" cy="219456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47920"/>
                </a:solidFill>
                <a:latin typeface="Aptos"/>
              </a:defRPr>
            </a:pPr>
            <a:r>
              <a:t>SOUTH GALWAY STORMERS BASKETBALL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0" y="164592"/>
            <a:ext cx="3474720" cy="219456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 algn="r">
              <a:defRPr sz="900" b="1">
                <a:solidFill>
                  <a:srgbClr val="FFFFFF"/>
                </a:solidFill>
                <a:latin typeface="Aptos"/>
              </a:defRPr>
            </a:pPr>
            <a:r>
              <a:t>ACADEMY ACTIVITY PACK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11480" y="868680"/>
            <a:ext cx="6492240" cy="50292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2800" b="1">
                <a:solidFill>
                  <a:srgbClr val="1A1A1A"/>
                </a:solidFill>
                <a:latin typeface="Georgia"/>
              </a:defRPr>
            </a:pPr>
            <a:r>
              <a:t>ADVANTAGE FINISH 2V1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38912" y="1417320"/>
            <a:ext cx="1600200" cy="292608"/>
          </a:xfrm>
          <a:prstGeom prst="roundRect">
            <a:avLst/>
          </a:prstGeom>
          <a:solidFill>
            <a:srgbClr val="FFD700"/>
          </a:solidFill>
          <a:ln>
            <a:solidFill>
              <a:srgbClr val="FFD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SHOOTING AND FINISHING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148840" y="1417320"/>
            <a:ext cx="1600200" cy="292608"/>
          </a:xfrm>
          <a:prstGeom prst="roundRect">
            <a:avLst/>
          </a:prstGeom>
          <a:solidFill>
            <a:srgbClr val="FFD700"/>
          </a:solidFill>
          <a:ln>
            <a:solidFill>
              <a:srgbClr val="FFD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10–12 MIN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858768" y="1417320"/>
            <a:ext cx="1600200" cy="292608"/>
          </a:xfrm>
          <a:prstGeom prst="roundRect">
            <a:avLst/>
          </a:prstGeom>
          <a:solidFill>
            <a:srgbClr val="68FF6A"/>
          </a:solidFill>
          <a:ln>
            <a:solidFill>
              <a:srgbClr val="68FF6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HALF COURT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75488" y="1810512"/>
            <a:ext cx="658368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Primary focus: Finish or pass decision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57200" y="2240280"/>
            <a:ext cx="4160520" cy="297180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94360" y="2350008"/>
            <a:ext cx="388620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SETUP / HOW TO RUN IT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21792" y="2715768"/>
            <a:ext cx="3840480" cy="2404872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Two attackers attack one defender.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Ball handler decides finish or pass.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Defender protects basket legally.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Rotate all roles.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800600" y="2240280"/>
            <a:ext cx="2697480" cy="141732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68FF6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4937760" y="2350008"/>
            <a:ext cx="242316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COACHING CUES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965192" y="2715768"/>
            <a:ext cx="2377440" cy="850392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Commit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Pass early if covered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Finish under control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800600" y="3730752"/>
            <a:ext cx="2697480" cy="1627632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FFD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4937760" y="3840480"/>
            <a:ext cx="242316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ADJUST THE CHALLENGE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965192" y="4206240"/>
            <a:ext cx="2377440" cy="1060704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Easier: Start 2v0.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Harder: Add trailing defender.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818120" y="1892807"/>
            <a:ext cx="2743200" cy="27432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200" b="1">
                <a:solidFill>
                  <a:srgbClr val="1A1A1A"/>
                </a:solidFill>
                <a:latin typeface="Aptos"/>
              </a:defRPr>
            </a:pPr>
            <a:r>
              <a:t>ACTIVITY DIAGRAM</a:t>
            </a:r>
          </a:p>
        </p:txBody>
      </p:sp>
      <p:sp>
        <p:nvSpPr>
          <p:cNvPr id="20" name="Rectangle 19"/>
          <p:cNvSpPr/>
          <p:nvPr/>
        </p:nvSpPr>
        <p:spPr>
          <a:xfrm>
            <a:off x="7726679" y="2240280"/>
            <a:ext cx="3886200" cy="2971800"/>
          </a:xfrm>
          <a:prstGeom prst="rect">
            <a:avLst/>
          </a:prstGeom>
          <a:solidFill>
            <a:srgbClr val="F8F8F8"/>
          </a:solidFill>
          <a:ln w="16510"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9669780" y="2240280"/>
            <a:ext cx="9144" cy="2971800"/>
          </a:xfrm>
          <a:prstGeom prst="rect">
            <a:avLst/>
          </a:prstGeom>
          <a:solidFill>
            <a:srgbClr val="C8C8C8"/>
          </a:solidFill>
          <a:ln>
            <a:solidFill>
              <a:srgbClr val="C8C8C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10524744" y="2894076"/>
            <a:ext cx="699516" cy="1664208"/>
          </a:xfrm>
          <a:prstGeom prst="rect">
            <a:avLst/>
          </a:prstGeom>
          <a:noFill/>
          <a:ln w="1524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11263122" y="3518154"/>
            <a:ext cx="27432" cy="416052"/>
          </a:xfrm>
          <a:prstGeom prst="rect">
            <a:avLst/>
          </a:prstGeom>
          <a:solidFill>
            <a:srgbClr val="1A1A1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11127105" y="3637026"/>
            <a:ext cx="164592" cy="164592"/>
          </a:xfrm>
          <a:prstGeom prst="ellipse">
            <a:avLst/>
          </a:prstGeom>
          <a:noFill/>
          <a:ln w="1651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Oval 24"/>
          <p:cNvSpPr/>
          <p:nvPr/>
        </p:nvSpPr>
        <p:spPr>
          <a:xfrm>
            <a:off x="9397746" y="3399282"/>
            <a:ext cx="544068" cy="653796"/>
          </a:xfrm>
          <a:prstGeom prst="ellipse">
            <a:avLst/>
          </a:prstGeom>
          <a:noFill/>
          <a:ln>
            <a:solidFill>
              <a:srgbClr val="D2D2D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Oval 25"/>
          <p:cNvSpPr/>
          <p:nvPr/>
        </p:nvSpPr>
        <p:spPr>
          <a:xfrm>
            <a:off x="8325612" y="3625596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1</a:t>
            </a:r>
          </a:p>
        </p:txBody>
      </p:sp>
      <p:sp>
        <p:nvSpPr>
          <p:cNvPr id="27" name="Oval 26"/>
          <p:cNvSpPr/>
          <p:nvPr/>
        </p:nvSpPr>
        <p:spPr>
          <a:xfrm>
            <a:off x="8986266" y="2882646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2</a:t>
            </a:r>
          </a:p>
        </p:txBody>
      </p:sp>
      <p:sp>
        <p:nvSpPr>
          <p:cNvPr id="28" name="Oval 27"/>
          <p:cNvSpPr/>
          <p:nvPr/>
        </p:nvSpPr>
        <p:spPr>
          <a:xfrm>
            <a:off x="8986266" y="4279392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3</a:t>
            </a:r>
          </a:p>
        </p:txBody>
      </p:sp>
      <p:sp>
        <p:nvSpPr>
          <p:cNvPr id="29" name="Oval 28"/>
          <p:cNvSpPr/>
          <p:nvPr/>
        </p:nvSpPr>
        <p:spPr>
          <a:xfrm>
            <a:off x="9957816" y="3179826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4</a:t>
            </a:r>
          </a:p>
        </p:txBody>
      </p:sp>
      <p:sp>
        <p:nvSpPr>
          <p:cNvPr id="30" name="Oval 29"/>
          <p:cNvSpPr/>
          <p:nvPr/>
        </p:nvSpPr>
        <p:spPr>
          <a:xfrm>
            <a:off x="10346436" y="3982211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5</a:t>
            </a:r>
          </a:p>
        </p:txBody>
      </p:sp>
      <p:sp>
        <p:nvSpPr>
          <p:cNvPr id="31" name="Oval 30"/>
          <p:cNvSpPr/>
          <p:nvPr/>
        </p:nvSpPr>
        <p:spPr>
          <a:xfrm>
            <a:off x="7936992" y="2674620"/>
            <a:ext cx="201168" cy="201168"/>
          </a:xfrm>
          <a:prstGeom prst="ellipse">
            <a:avLst/>
          </a:prstGeom>
          <a:solidFill>
            <a:srgbClr val="68FF6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C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457200" y="5504688"/>
            <a:ext cx="11155680" cy="566928"/>
          </a:xfrm>
          <a:prstGeom prst="roundRect">
            <a:avLst/>
          </a:prstGeom>
          <a:solidFill>
            <a:srgbClr val="1A1A1A"/>
          </a:solidFill>
          <a:ln w="15240"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658368" y="5660136"/>
            <a:ext cx="1188720" cy="18288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47920"/>
                </a:solidFill>
                <a:latin typeface="Aptos"/>
              </a:defRPr>
            </a:pPr>
            <a:r>
              <a:t>COACH'S EYES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737360" y="5641848"/>
            <a:ext cx="457200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000" b="0">
                <a:solidFill>
                  <a:srgbClr val="FFFFFF"/>
                </a:solidFill>
                <a:latin typeface="Aptos"/>
              </a:defRPr>
            </a:pPr>
            <a:r>
              <a:t>Coach the one cue that matters most for this age group.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537960" y="5660136"/>
            <a:ext cx="731520" cy="18288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FD700"/>
                </a:solidFill>
                <a:latin typeface="Aptos"/>
              </a:defRPr>
            </a:pPr>
            <a:r>
              <a:t>SAFETY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223760" y="5641848"/>
            <a:ext cx="402336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000" b="0">
                <a:solidFill>
                  <a:srgbClr val="FFFFFF"/>
                </a:solidFill>
                <a:latin typeface="Aptos"/>
              </a:defRPr>
            </a:pPr>
            <a:r>
              <a:t>No chasing from behind into shooter.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320040" y="6473952"/>
            <a:ext cx="594360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800" b="1">
                <a:solidFill>
                  <a:srgbClr val="6E6E6E"/>
                </a:solidFill>
                <a:latin typeface="Aptos"/>
              </a:defRPr>
            </a:pPr>
            <a:r>
              <a:t>SOUTH GALWAY STORMERS BASKETBALL • PRACTICE ACTIVITY LIBRARY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1567160" y="6473952"/>
            <a:ext cx="27432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 algn="r">
              <a:defRPr sz="800" b="1">
                <a:solidFill>
                  <a:srgbClr val="6E6E6E"/>
                </a:solidFill>
                <a:latin typeface="Aptos"/>
              </a:defRPr>
            </a:pPr>
            <a:r>
              <a:t>42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1A1A1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20040" y="164592"/>
            <a:ext cx="4389120" cy="219456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47920"/>
                </a:solidFill>
                <a:latin typeface="Aptos"/>
              </a:defRPr>
            </a:pPr>
            <a:r>
              <a:t>SOUTH GALWAY STORMERS BASKETBALL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0" y="164592"/>
            <a:ext cx="3474720" cy="219456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 algn="r">
              <a:defRPr sz="900" b="1">
                <a:solidFill>
                  <a:srgbClr val="FFFFFF"/>
                </a:solidFill>
                <a:latin typeface="Aptos"/>
              </a:defRPr>
            </a:pPr>
            <a:r>
              <a:t>ACADEMY ACTIVITY PACK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11480" y="868680"/>
            <a:ext cx="6492240" cy="50292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2800" b="1">
                <a:solidFill>
                  <a:srgbClr val="1A1A1A"/>
                </a:solidFill>
                <a:latin typeface="Georgia"/>
              </a:defRPr>
            </a:pPr>
            <a:r>
              <a:t>CUT AND FINISH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38912" y="1417320"/>
            <a:ext cx="1600200" cy="292608"/>
          </a:xfrm>
          <a:prstGeom prst="roundRect">
            <a:avLst/>
          </a:prstGeom>
          <a:solidFill>
            <a:srgbClr val="FFD700"/>
          </a:solidFill>
          <a:ln>
            <a:solidFill>
              <a:srgbClr val="FFD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SHOOTING AND FINISHING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148840" y="1417320"/>
            <a:ext cx="1600200" cy="292608"/>
          </a:xfrm>
          <a:prstGeom prst="roundRect">
            <a:avLst/>
          </a:prstGeom>
          <a:solidFill>
            <a:srgbClr val="FFD700"/>
          </a:solidFill>
          <a:ln>
            <a:solidFill>
              <a:srgbClr val="FFD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8–10 MIN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858768" y="1417320"/>
            <a:ext cx="1600200" cy="292608"/>
          </a:xfrm>
          <a:prstGeom prst="roundRect">
            <a:avLst/>
          </a:prstGeom>
          <a:solidFill>
            <a:srgbClr val="68FF6A"/>
          </a:solidFill>
          <a:ln>
            <a:solidFill>
              <a:srgbClr val="68FF6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WING TO BASKET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75488" y="1810512"/>
            <a:ext cx="658368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Primary focus: Receive on the move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57200" y="2240280"/>
            <a:ext cx="4160520" cy="297180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94360" y="2350008"/>
            <a:ext cx="388620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SETUP / HOW TO RUN IT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21792" y="2715768"/>
            <a:ext cx="3840480" cy="2404872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Cutter starts on wing.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Passer feeds after basket cut.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Cutter catches and finishes or jump stops.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Rotate passer and cutter.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800600" y="2240280"/>
            <a:ext cx="2697480" cy="141732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68FF6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4937760" y="2350008"/>
            <a:ext cx="242316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COACHING CUES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965192" y="2715768"/>
            <a:ext cx="2377440" cy="850392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Cut hard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Show hand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Finish balanced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800600" y="3730752"/>
            <a:ext cx="2697480" cy="1627632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FFD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4937760" y="3840480"/>
            <a:ext cx="242316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ADJUST THE CHALLENGE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965192" y="4206240"/>
            <a:ext cx="2377440" cy="1060704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Easier: No defender.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Harder: Add denial defender.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818120" y="1892807"/>
            <a:ext cx="2743200" cy="27432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200" b="1">
                <a:solidFill>
                  <a:srgbClr val="1A1A1A"/>
                </a:solidFill>
                <a:latin typeface="Aptos"/>
              </a:defRPr>
            </a:pPr>
            <a:r>
              <a:t>ACTIVITY DIAGRAM</a:t>
            </a:r>
          </a:p>
        </p:txBody>
      </p:sp>
      <p:sp>
        <p:nvSpPr>
          <p:cNvPr id="20" name="Rectangle 19"/>
          <p:cNvSpPr/>
          <p:nvPr/>
        </p:nvSpPr>
        <p:spPr>
          <a:xfrm>
            <a:off x="7726679" y="2240280"/>
            <a:ext cx="3886200" cy="2971800"/>
          </a:xfrm>
          <a:prstGeom prst="rect">
            <a:avLst/>
          </a:prstGeom>
          <a:solidFill>
            <a:srgbClr val="F8F8F8"/>
          </a:solidFill>
          <a:ln w="16510"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9669780" y="2240280"/>
            <a:ext cx="9144" cy="2971800"/>
          </a:xfrm>
          <a:prstGeom prst="rect">
            <a:avLst/>
          </a:prstGeom>
          <a:solidFill>
            <a:srgbClr val="C8C8C8"/>
          </a:solidFill>
          <a:ln>
            <a:solidFill>
              <a:srgbClr val="C8C8C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10524744" y="2894076"/>
            <a:ext cx="699516" cy="1664208"/>
          </a:xfrm>
          <a:prstGeom prst="rect">
            <a:avLst/>
          </a:prstGeom>
          <a:noFill/>
          <a:ln w="1524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11263122" y="3518154"/>
            <a:ext cx="27432" cy="416052"/>
          </a:xfrm>
          <a:prstGeom prst="rect">
            <a:avLst/>
          </a:prstGeom>
          <a:solidFill>
            <a:srgbClr val="1A1A1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11127105" y="3637026"/>
            <a:ext cx="164592" cy="164592"/>
          </a:xfrm>
          <a:prstGeom prst="ellipse">
            <a:avLst/>
          </a:prstGeom>
          <a:noFill/>
          <a:ln w="1651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Oval 24"/>
          <p:cNvSpPr/>
          <p:nvPr/>
        </p:nvSpPr>
        <p:spPr>
          <a:xfrm>
            <a:off x="9397746" y="3399282"/>
            <a:ext cx="544068" cy="653796"/>
          </a:xfrm>
          <a:prstGeom prst="ellipse">
            <a:avLst/>
          </a:prstGeom>
          <a:noFill/>
          <a:ln>
            <a:solidFill>
              <a:srgbClr val="D2D2D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Oval 25"/>
          <p:cNvSpPr/>
          <p:nvPr/>
        </p:nvSpPr>
        <p:spPr>
          <a:xfrm>
            <a:off x="8403336" y="2674620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1</a:t>
            </a:r>
          </a:p>
        </p:txBody>
      </p:sp>
      <p:sp>
        <p:nvSpPr>
          <p:cNvPr id="27" name="Oval 26"/>
          <p:cNvSpPr/>
          <p:nvPr/>
        </p:nvSpPr>
        <p:spPr>
          <a:xfrm>
            <a:off x="8403336" y="4576572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2</a:t>
            </a:r>
          </a:p>
        </p:txBody>
      </p:sp>
      <p:sp>
        <p:nvSpPr>
          <p:cNvPr id="28" name="Oval 27"/>
          <p:cNvSpPr/>
          <p:nvPr/>
        </p:nvSpPr>
        <p:spPr>
          <a:xfrm>
            <a:off x="9569196" y="3625596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3</a:t>
            </a:r>
          </a:p>
        </p:txBody>
      </p:sp>
      <p:sp>
        <p:nvSpPr>
          <p:cNvPr id="29" name="Oval 28"/>
          <p:cNvSpPr/>
          <p:nvPr/>
        </p:nvSpPr>
        <p:spPr>
          <a:xfrm>
            <a:off x="10268712" y="2852928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4</a:t>
            </a:r>
          </a:p>
        </p:txBody>
      </p:sp>
      <p:sp>
        <p:nvSpPr>
          <p:cNvPr id="30" name="Oval 29"/>
          <p:cNvSpPr/>
          <p:nvPr/>
        </p:nvSpPr>
        <p:spPr>
          <a:xfrm>
            <a:off x="10890504" y="3625596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5</a:t>
            </a:r>
          </a:p>
        </p:txBody>
      </p:sp>
      <p:sp>
        <p:nvSpPr>
          <p:cNvPr id="31" name="Oval 30"/>
          <p:cNvSpPr/>
          <p:nvPr/>
        </p:nvSpPr>
        <p:spPr>
          <a:xfrm>
            <a:off x="8014716" y="3625596"/>
            <a:ext cx="201168" cy="201168"/>
          </a:xfrm>
          <a:prstGeom prst="ellipse">
            <a:avLst/>
          </a:prstGeom>
          <a:solidFill>
            <a:srgbClr val="68FF6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C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457200" y="5504688"/>
            <a:ext cx="11155680" cy="566928"/>
          </a:xfrm>
          <a:prstGeom prst="roundRect">
            <a:avLst/>
          </a:prstGeom>
          <a:solidFill>
            <a:srgbClr val="1A1A1A"/>
          </a:solidFill>
          <a:ln w="15240"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658368" y="5660136"/>
            <a:ext cx="1188720" cy="18288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47920"/>
                </a:solidFill>
                <a:latin typeface="Aptos"/>
              </a:defRPr>
            </a:pPr>
            <a:r>
              <a:t>COACH'S EYES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737360" y="5641848"/>
            <a:ext cx="457200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000" b="0">
                <a:solidFill>
                  <a:srgbClr val="FFFFFF"/>
                </a:solidFill>
                <a:latin typeface="Aptos"/>
              </a:defRPr>
            </a:pPr>
            <a:r>
              <a:t>Coach the one cue that matters most for this age group.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537960" y="5660136"/>
            <a:ext cx="731520" cy="18288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FD700"/>
                </a:solidFill>
                <a:latin typeface="Aptos"/>
              </a:defRPr>
            </a:pPr>
            <a:r>
              <a:t>SAFETY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223760" y="5641848"/>
            <a:ext cx="402336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000" b="0">
                <a:solidFill>
                  <a:srgbClr val="FFFFFF"/>
                </a:solidFill>
                <a:latin typeface="Aptos"/>
              </a:defRPr>
            </a:pPr>
            <a:r>
              <a:t>Cutter must clear under basket.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320040" y="6473952"/>
            <a:ext cx="594360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800" b="1">
                <a:solidFill>
                  <a:srgbClr val="6E6E6E"/>
                </a:solidFill>
                <a:latin typeface="Aptos"/>
              </a:defRPr>
            </a:pPr>
            <a:r>
              <a:t>SOUTH GALWAY STORMERS BASKETBALL • PRACTICE ACTIVITY LIBRARY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1567160" y="6473952"/>
            <a:ext cx="27432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 algn="r">
              <a:defRPr sz="800" b="1">
                <a:solidFill>
                  <a:srgbClr val="6E6E6E"/>
                </a:solidFill>
                <a:latin typeface="Aptos"/>
              </a:defRPr>
            </a:pPr>
            <a:r>
              <a:t>43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1A1A1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20040" y="164592"/>
            <a:ext cx="4389120" cy="219456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47920"/>
                </a:solidFill>
                <a:latin typeface="Aptos"/>
              </a:defRPr>
            </a:pPr>
            <a:r>
              <a:t>SOUTH GALWAY STORMERS BASKETBALL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0" y="164592"/>
            <a:ext cx="3474720" cy="219456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 algn="r">
              <a:defRPr sz="900" b="1">
                <a:solidFill>
                  <a:srgbClr val="FFFFFF"/>
                </a:solidFill>
                <a:latin typeface="Aptos"/>
              </a:defRPr>
            </a:pPr>
            <a:r>
              <a:t>ACADEMY ACTIVITY PACK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11480" y="868680"/>
            <a:ext cx="6492240" cy="50292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2800" b="1">
                <a:solidFill>
                  <a:srgbClr val="1A1A1A"/>
                </a:solidFill>
                <a:latin typeface="Georgia"/>
              </a:defRPr>
            </a:pPr>
            <a:r>
              <a:t>SHOOTING STATIONS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38912" y="1417320"/>
            <a:ext cx="1600200" cy="292608"/>
          </a:xfrm>
          <a:prstGeom prst="roundRect">
            <a:avLst/>
          </a:prstGeom>
          <a:solidFill>
            <a:srgbClr val="FFD700"/>
          </a:solidFill>
          <a:ln>
            <a:solidFill>
              <a:srgbClr val="FFD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SHOOTING AND FINISHING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148840" y="1417320"/>
            <a:ext cx="1600200" cy="292608"/>
          </a:xfrm>
          <a:prstGeom prst="roundRect">
            <a:avLst/>
          </a:prstGeom>
          <a:solidFill>
            <a:srgbClr val="FFD700"/>
          </a:solidFill>
          <a:ln>
            <a:solidFill>
              <a:srgbClr val="FFD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10–12 MIN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858768" y="1417320"/>
            <a:ext cx="1600200" cy="292608"/>
          </a:xfrm>
          <a:prstGeom prst="roundRect">
            <a:avLst/>
          </a:prstGeom>
          <a:solidFill>
            <a:srgbClr val="68FF6A"/>
          </a:solidFill>
          <a:ln>
            <a:solidFill>
              <a:srgbClr val="68FF6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STATIONS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75488" y="1810512"/>
            <a:ext cx="658368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Primary focus: Varied shooting reps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57200" y="2240280"/>
            <a:ext cx="4160520" cy="297180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94360" y="2350008"/>
            <a:ext cx="388620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SETUP / HOW TO RUN IT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21792" y="2715768"/>
            <a:ext cx="3840480" cy="2404872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Set three stations: close form, catch-and-shoot, layup.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Small groups rotate every 3 minutes.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Each station has one cue.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Finish with favourite station.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800600" y="2240280"/>
            <a:ext cx="2697480" cy="141732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68FF6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4937760" y="2350008"/>
            <a:ext cx="242316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COACHING CUES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965192" y="2715768"/>
            <a:ext cx="2377440" cy="850392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One cue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Quick rebound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Encourage teammates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800600" y="3730752"/>
            <a:ext cx="2697480" cy="1627632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FFD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4937760" y="3840480"/>
            <a:ext cx="242316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ADJUST THE CHALLENGE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965192" y="4206240"/>
            <a:ext cx="2377440" cy="1060704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Easier: Use two stations.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Harder: Add defender or scoring target.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818120" y="1892807"/>
            <a:ext cx="2743200" cy="27432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200" b="1">
                <a:solidFill>
                  <a:srgbClr val="1A1A1A"/>
                </a:solidFill>
                <a:latin typeface="Aptos"/>
              </a:defRPr>
            </a:pPr>
            <a:r>
              <a:t>ACTIVITY DIAGRAM</a:t>
            </a:r>
          </a:p>
        </p:txBody>
      </p:sp>
      <p:sp>
        <p:nvSpPr>
          <p:cNvPr id="20" name="Rectangle 19"/>
          <p:cNvSpPr/>
          <p:nvPr/>
        </p:nvSpPr>
        <p:spPr>
          <a:xfrm>
            <a:off x="7726679" y="2240280"/>
            <a:ext cx="3886200" cy="2971800"/>
          </a:xfrm>
          <a:prstGeom prst="rect">
            <a:avLst/>
          </a:prstGeom>
          <a:solidFill>
            <a:srgbClr val="F8F8F8"/>
          </a:solidFill>
          <a:ln w="16510"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9669780" y="2240280"/>
            <a:ext cx="9144" cy="2971800"/>
          </a:xfrm>
          <a:prstGeom prst="rect">
            <a:avLst/>
          </a:prstGeom>
          <a:solidFill>
            <a:srgbClr val="C8C8C8"/>
          </a:solidFill>
          <a:ln>
            <a:solidFill>
              <a:srgbClr val="C8C8C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10524744" y="2894076"/>
            <a:ext cx="699516" cy="1664208"/>
          </a:xfrm>
          <a:prstGeom prst="rect">
            <a:avLst/>
          </a:prstGeom>
          <a:noFill/>
          <a:ln w="1524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11263122" y="3518154"/>
            <a:ext cx="27432" cy="416052"/>
          </a:xfrm>
          <a:prstGeom prst="rect">
            <a:avLst/>
          </a:prstGeom>
          <a:solidFill>
            <a:srgbClr val="1A1A1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11127105" y="3637026"/>
            <a:ext cx="164592" cy="164592"/>
          </a:xfrm>
          <a:prstGeom prst="ellipse">
            <a:avLst/>
          </a:prstGeom>
          <a:noFill/>
          <a:ln w="1651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Oval 24"/>
          <p:cNvSpPr/>
          <p:nvPr/>
        </p:nvSpPr>
        <p:spPr>
          <a:xfrm>
            <a:off x="9397746" y="3399282"/>
            <a:ext cx="544068" cy="653796"/>
          </a:xfrm>
          <a:prstGeom prst="ellipse">
            <a:avLst/>
          </a:prstGeom>
          <a:noFill/>
          <a:ln>
            <a:solidFill>
              <a:srgbClr val="D2D2D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Oval 25"/>
          <p:cNvSpPr/>
          <p:nvPr/>
        </p:nvSpPr>
        <p:spPr>
          <a:xfrm>
            <a:off x="8325612" y="2882646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1</a:t>
            </a:r>
          </a:p>
        </p:txBody>
      </p:sp>
      <p:sp>
        <p:nvSpPr>
          <p:cNvPr id="27" name="Oval 26"/>
          <p:cNvSpPr/>
          <p:nvPr/>
        </p:nvSpPr>
        <p:spPr>
          <a:xfrm>
            <a:off x="8714232" y="3833622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2</a:t>
            </a:r>
          </a:p>
        </p:txBody>
      </p:sp>
      <p:sp>
        <p:nvSpPr>
          <p:cNvPr id="28" name="Oval 27"/>
          <p:cNvSpPr/>
          <p:nvPr/>
        </p:nvSpPr>
        <p:spPr>
          <a:xfrm>
            <a:off x="9374886" y="3268980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3</a:t>
            </a:r>
          </a:p>
        </p:txBody>
      </p:sp>
      <p:sp>
        <p:nvSpPr>
          <p:cNvPr id="29" name="Oval 28"/>
          <p:cNvSpPr/>
          <p:nvPr/>
        </p:nvSpPr>
        <p:spPr>
          <a:xfrm>
            <a:off x="9880092" y="4160520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4</a:t>
            </a:r>
          </a:p>
        </p:txBody>
      </p:sp>
      <p:sp>
        <p:nvSpPr>
          <p:cNvPr id="30" name="Oval 29"/>
          <p:cNvSpPr/>
          <p:nvPr/>
        </p:nvSpPr>
        <p:spPr>
          <a:xfrm>
            <a:off x="10657332" y="3536442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5</a:t>
            </a:r>
          </a:p>
        </p:txBody>
      </p:sp>
      <p:sp>
        <p:nvSpPr>
          <p:cNvPr id="31" name="Oval 30"/>
          <p:cNvSpPr/>
          <p:nvPr/>
        </p:nvSpPr>
        <p:spPr>
          <a:xfrm>
            <a:off x="8092440" y="4576572"/>
            <a:ext cx="201168" cy="201168"/>
          </a:xfrm>
          <a:prstGeom prst="ellipse">
            <a:avLst/>
          </a:prstGeom>
          <a:solidFill>
            <a:srgbClr val="68FF6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C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457200" y="5504688"/>
            <a:ext cx="11155680" cy="566928"/>
          </a:xfrm>
          <a:prstGeom prst="roundRect">
            <a:avLst/>
          </a:prstGeom>
          <a:solidFill>
            <a:srgbClr val="1A1A1A"/>
          </a:solidFill>
          <a:ln w="15240"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658368" y="5660136"/>
            <a:ext cx="1188720" cy="18288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47920"/>
                </a:solidFill>
                <a:latin typeface="Aptos"/>
              </a:defRPr>
            </a:pPr>
            <a:r>
              <a:t>COACH'S EYES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737360" y="5641848"/>
            <a:ext cx="457200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000" b="0">
                <a:solidFill>
                  <a:srgbClr val="FFFFFF"/>
                </a:solidFill>
                <a:latin typeface="Aptos"/>
              </a:defRPr>
            </a:pPr>
            <a:r>
              <a:t>Coach the one cue that matters most for this age group.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537960" y="5660136"/>
            <a:ext cx="731520" cy="18288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FD700"/>
                </a:solidFill>
                <a:latin typeface="Aptos"/>
              </a:defRPr>
            </a:pPr>
            <a:r>
              <a:t>SAFETY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223760" y="5641848"/>
            <a:ext cx="402336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000" b="0">
                <a:solidFill>
                  <a:srgbClr val="FFFFFF"/>
                </a:solidFill>
                <a:latin typeface="Aptos"/>
              </a:defRPr>
            </a:pPr>
            <a:r>
              <a:t>Avoid long queues.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320040" y="6473952"/>
            <a:ext cx="594360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800" b="1">
                <a:solidFill>
                  <a:srgbClr val="6E6E6E"/>
                </a:solidFill>
                <a:latin typeface="Aptos"/>
              </a:defRPr>
            </a:pPr>
            <a:r>
              <a:t>SOUTH GALWAY STORMERS BASKETBALL • PRACTICE ACTIVITY LIBRARY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1567160" y="6473952"/>
            <a:ext cx="27432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 algn="r">
              <a:defRPr sz="800" b="1">
                <a:solidFill>
                  <a:srgbClr val="6E6E6E"/>
                </a:solidFill>
                <a:latin typeface="Aptos"/>
              </a:defRPr>
            </a:pPr>
            <a:r>
              <a:t>44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A1A1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94360" y="566928"/>
            <a:ext cx="502920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F47920"/>
                </a:solidFill>
                <a:latin typeface="Aptos"/>
              </a:defRPr>
            </a:pPr>
            <a:r>
              <a:t>ACADEMY ACTIVITY PACK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417320"/>
            <a:ext cx="7315200" cy="7772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3800" b="1">
                <a:solidFill>
                  <a:srgbClr val="FFFFFF"/>
                </a:solidFill>
                <a:latin typeface="Georgia"/>
              </a:defRPr>
            </a:pPr>
            <a:r>
              <a:t>DEFENCE AND SMALL SIDED GAMES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2286000"/>
            <a:ext cx="5486400" cy="27432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600" b="0">
                <a:solidFill>
                  <a:srgbClr val="68FF6A"/>
                </a:solidFill>
                <a:latin typeface="Aptos"/>
              </a:defRPr>
            </a:pPr>
            <a:r>
              <a:t>8 activities selected for this age level</a:t>
            </a:r>
          </a:p>
        </p:txBody>
      </p:sp>
      <p:sp>
        <p:nvSpPr>
          <p:cNvPr id="5" name="Rectangle 4"/>
          <p:cNvSpPr/>
          <p:nvPr/>
        </p:nvSpPr>
        <p:spPr>
          <a:xfrm>
            <a:off x="658368" y="2880360"/>
            <a:ext cx="3291840" cy="502920"/>
          </a:xfrm>
          <a:prstGeom prst="rect">
            <a:avLst/>
          </a:prstGeom>
          <a:solidFill>
            <a:srgbClr val="F47920"/>
          </a:solidFill>
          <a:ln w="1524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41248" y="3008376"/>
            <a:ext cx="2926080" cy="18288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 algn="ctr">
              <a:defRPr sz="1000" b="1">
                <a:solidFill>
                  <a:srgbClr val="1A1A1A"/>
                </a:solidFill>
                <a:latin typeface="Aptos"/>
              </a:defRPr>
            </a:pPr>
            <a:r>
              <a:t>KEEP IT MOVING • COACH THE CUE</a:t>
            </a:r>
          </a:p>
        </p:txBody>
      </p:sp>
      <p:sp>
        <p:nvSpPr>
          <p:cNvPr id="7" name="Rectangle 6"/>
          <p:cNvSpPr/>
          <p:nvPr/>
        </p:nvSpPr>
        <p:spPr>
          <a:xfrm>
            <a:off x="7452360" y="914400"/>
            <a:ext cx="3657600" cy="4526280"/>
          </a:xfrm>
          <a:prstGeom prst="rect">
            <a:avLst/>
          </a:prstGeom>
          <a:solidFill>
            <a:srgbClr val="F8F8F8"/>
          </a:solidFill>
          <a:ln w="16510"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9281160" y="914400"/>
            <a:ext cx="9144" cy="4526280"/>
          </a:xfrm>
          <a:prstGeom prst="rect">
            <a:avLst/>
          </a:prstGeom>
          <a:solidFill>
            <a:srgbClr val="C8C8C8"/>
          </a:solidFill>
          <a:ln>
            <a:solidFill>
              <a:srgbClr val="C8C8C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10085832" y="1910181"/>
            <a:ext cx="658368" cy="2534716"/>
          </a:xfrm>
          <a:prstGeom prst="rect">
            <a:avLst/>
          </a:prstGeom>
          <a:noFill/>
          <a:ln w="1524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10780776" y="2860700"/>
            <a:ext cx="27432" cy="633679"/>
          </a:xfrm>
          <a:prstGeom prst="rect">
            <a:avLst/>
          </a:prstGeom>
          <a:solidFill>
            <a:srgbClr val="1A1A1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Oval 10"/>
          <p:cNvSpPr/>
          <p:nvPr/>
        </p:nvSpPr>
        <p:spPr>
          <a:xfrm>
            <a:off x="10652760" y="3041751"/>
            <a:ext cx="164592" cy="164592"/>
          </a:xfrm>
          <a:prstGeom prst="ellipse">
            <a:avLst/>
          </a:prstGeom>
          <a:noFill/>
          <a:ln w="1651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9025128" y="2679649"/>
            <a:ext cx="512064" cy="995781"/>
          </a:xfrm>
          <a:prstGeom prst="ellipse">
            <a:avLst/>
          </a:prstGeom>
          <a:noFill/>
          <a:ln>
            <a:solidFill>
              <a:srgbClr val="D2D2D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Oval 12"/>
          <p:cNvSpPr/>
          <p:nvPr/>
        </p:nvSpPr>
        <p:spPr>
          <a:xfrm>
            <a:off x="8083296" y="1719072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1</a:t>
            </a:r>
          </a:p>
        </p:txBody>
      </p:sp>
      <p:sp>
        <p:nvSpPr>
          <p:cNvPr id="14" name="Oval 13"/>
          <p:cNvSpPr/>
          <p:nvPr/>
        </p:nvSpPr>
        <p:spPr>
          <a:xfrm>
            <a:off x="8449056" y="3529584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2</a:t>
            </a:r>
          </a:p>
        </p:txBody>
      </p:sp>
      <p:sp>
        <p:nvSpPr>
          <p:cNvPr id="15" name="Oval 14"/>
          <p:cNvSpPr/>
          <p:nvPr/>
        </p:nvSpPr>
        <p:spPr>
          <a:xfrm>
            <a:off x="9180576" y="2398014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3</a:t>
            </a:r>
          </a:p>
        </p:txBody>
      </p:sp>
      <p:sp>
        <p:nvSpPr>
          <p:cNvPr id="16" name="Oval 15"/>
          <p:cNvSpPr/>
          <p:nvPr/>
        </p:nvSpPr>
        <p:spPr>
          <a:xfrm>
            <a:off x="9619488" y="3755898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4</a:t>
            </a:r>
          </a:p>
        </p:txBody>
      </p:sp>
      <p:sp>
        <p:nvSpPr>
          <p:cNvPr id="17" name="Oval 16"/>
          <p:cNvSpPr/>
          <p:nvPr/>
        </p:nvSpPr>
        <p:spPr>
          <a:xfrm>
            <a:off x="10204704" y="3076956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5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20040" y="6473952"/>
            <a:ext cx="594360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800" b="1">
                <a:solidFill>
                  <a:srgbClr val="6E6E6E"/>
                </a:solidFill>
                <a:latin typeface="Aptos"/>
              </a:defRPr>
            </a:pPr>
            <a:r>
              <a:t>SOUTH GALWAY STORMERS BASKETBALL • PRACTICE ACTIVITY LIBRARY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1567160" y="6473952"/>
            <a:ext cx="27432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 algn="r">
              <a:defRPr sz="800" b="1">
                <a:solidFill>
                  <a:srgbClr val="6E6E6E"/>
                </a:solidFill>
                <a:latin typeface="Aptos"/>
              </a:defRPr>
            </a:pPr>
            <a:r>
              <a:t>45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1A1A1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20040" y="164592"/>
            <a:ext cx="4389120" cy="219456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47920"/>
                </a:solidFill>
                <a:latin typeface="Aptos"/>
              </a:defRPr>
            </a:pPr>
            <a:r>
              <a:t>SOUTH GALWAY STORMERS BASKETBALL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0" y="164592"/>
            <a:ext cx="3474720" cy="219456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 algn="r">
              <a:defRPr sz="900" b="1">
                <a:solidFill>
                  <a:srgbClr val="FFFFFF"/>
                </a:solidFill>
                <a:latin typeface="Aptos"/>
              </a:defRPr>
            </a:pPr>
            <a:r>
              <a:t>ACADEMY ACTIVITY PACK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11480" y="868680"/>
            <a:ext cx="6492240" cy="50292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2800" b="1">
                <a:solidFill>
                  <a:srgbClr val="1A1A1A"/>
                </a:solidFill>
                <a:latin typeface="Georgia"/>
              </a:defRPr>
            </a:pPr>
            <a:r>
              <a:t>DEFENSIVE MIRROR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38912" y="1417320"/>
            <a:ext cx="1600200" cy="292608"/>
          </a:xfrm>
          <a:prstGeom prst="roundRect">
            <a:avLst/>
          </a:prstGeom>
          <a:solidFill>
            <a:srgbClr val="F47920"/>
          </a:solidFill>
          <a:ln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DEFENCE AND SMALL SIDED GAMES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148840" y="1417320"/>
            <a:ext cx="1600200" cy="292608"/>
          </a:xfrm>
          <a:prstGeom prst="roundRect">
            <a:avLst/>
          </a:prstGeom>
          <a:solidFill>
            <a:srgbClr val="FFD700"/>
          </a:solidFill>
          <a:ln>
            <a:solidFill>
              <a:srgbClr val="FFD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6–8 MIN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858768" y="1417320"/>
            <a:ext cx="1600200" cy="292608"/>
          </a:xfrm>
          <a:prstGeom prst="roundRect">
            <a:avLst/>
          </a:prstGeom>
          <a:solidFill>
            <a:srgbClr val="68FF6A"/>
          </a:solidFill>
          <a:ln>
            <a:solidFill>
              <a:srgbClr val="68FF6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PAIRS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75488" y="1810512"/>
            <a:ext cx="658368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Primary focus: Stance and slides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57200" y="2240280"/>
            <a:ext cx="4160520" cy="297180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94360" y="2350008"/>
            <a:ext cx="388620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SETUP / HOW TO RUN IT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21792" y="2715768"/>
            <a:ext cx="3840480" cy="2404872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Offensive player moves side to side.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Defender mirrors in stance without reaching.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Switch every 30 seconds.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Add ball later.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800600" y="2240280"/>
            <a:ext cx="2697480" cy="141732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68FF6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4937760" y="2350008"/>
            <a:ext cx="242316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COACHING CUES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965192" y="2715768"/>
            <a:ext cx="2377440" cy="850392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Stay low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Chest in front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Short slides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800600" y="3730752"/>
            <a:ext cx="2697480" cy="1627632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FFD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4937760" y="3840480"/>
            <a:ext cx="242316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ADJUST THE CHALLENGE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965192" y="4206240"/>
            <a:ext cx="2377440" cy="1060704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Easier: Walk pace.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Harder: Add change of speed or ball.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818120" y="1892807"/>
            <a:ext cx="2743200" cy="27432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200" b="1">
                <a:solidFill>
                  <a:srgbClr val="1A1A1A"/>
                </a:solidFill>
                <a:latin typeface="Aptos"/>
              </a:defRPr>
            </a:pPr>
            <a:r>
              <a:t>ACTIVITY DIAGRAM</a:t>
            </a:r>
          </a:p>
        </p:txBody>
      </p:sp>
      <p:sp>
        <p:nvSpPr>
          <p:cNvPr id="20" name="Rectangle 19"/>
          <p:cNvSpPr/>
          <p:nvPr/>
        </p:nvSpPr>
        <p:spPr>
          <a:xfrm>
            <a:off x="7726679" y="2240280"/>
            <a:ext cx="3886200" cy="2971800"/>
          </a:xfrm>
          <a:prstGeom prst="rect">
            <a:avLst/>
          </a:prstGeom>
          <a:solidFill>
            <a:srgbClr val="F8F8F8"/>
          </a:solidFill>
          <a:ln w="16510"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9669780" y="2240280"/>
            <a:ext cx="9144" cy="2971800"/>
          </a:xfrm>
          <a:prstGeom prst="rect">
            <a:avLst/>
          </a:prstGeom>
          <a:solidFill>
            <a:srgbClr val="C8C8C8"/>
          </a:solidFill>
          <a:ln>
            <a:solidFill>
              <a:srgbClr val="C8C8C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10524744" y="2894076"/>
            <a:ext cx="699516" cy="1664208"/>
          </a:xfrm>
          <a:prstGeom prst="rect">
            <a:avLst/>
          </a:prstGeom>
          <a:noFill/>
          <a:ln w="1524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11263122" y="3518154"/>
            <a:ext cx="27432" cy="416052"/>
          </a:xfrm>
          <a:prstGeom prst="rect">
            <a:avLst/>
          </a:prstGeom>
          <a:solidFill>
            <a:srgbClr val="1A1A1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11127105" y="3637026"/>
            <a:ext cx="164592" cy="164592"/>
          </a:xfrm>
          <a:prstGeom prst="ellipse">
            <a:avLst/>
          </a:prstGeom>
          <a:noFill/>
          <a:ln w="1651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Oval 24"/>
          <p:cNvSpPr/>
          <p:nvPr/>
        </p:nvSpPr>
        <p:spPr>
          <a:xfrm>
            <a:off x="9397746" y="3399282"/>
            <a:ext cx="544068" cy="653796"/>
          </a:xfrm>
          <a:prstGeom prst="ellipse">
            <a:avLst/>
          </a:prstGeom>
          <a:noFill/>
          <a:ln>
            <a:solidFill>
              <a:srgbClr val="D2D2D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Oval 25"/>
          <p:cNvSpPr/>
          <p:nvPr/>
        </p:nvSpPr>
        <p:spPr>
          <a:xfrm>
            <a:off x="8403336" y="2674620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1</a:t>
            </a:r>
          </a:p>
        </p:txBody>
      </p:sp>
      <p:sp>
        <p:nvSpPr>
          <p:cNvPr id="27" name="Oval 26"/>
          <p:cNvSpPr/>
          <p:nvPr/>
        </p:nvSpPr>
        <p:spPr>
          <a:xfrm>
            <a:off x="8403336" y="4576572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2</a:t>
            </a:r>
          </a:p>
        </p:txBody>
      </p:sp>
      <p:sp>
        <p:nvSpPr>
          <p:cNvPr id="28" name="Oval 27"/>
          <p:cNvSpPr/>
          <p:nvPr/>
        </p:nvSpPr>
        <p:spPr>
          <a:xfrm>
            <a:off x="9569196" y="3625596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3</a:t>
            </a:r>
          </a:p>
        </p:txBody>
      </p:sp>
      <p:sp>
        <p:nvSpPr>
          <p:cNvPr id="29" name="Oval 28"/>
          <p:cNvSpPr/>
          <p:nvPr/>
        </p:nvSpPr>
        <p:spPr>
          <a:xfrm>
            <a:off x="10268712" y="2852928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4</a:t>
            </a:r>
          </a:p>
        </p:txBody>
      </p:sp>
      <p:sp>
        <p:nvSpPr>
          <p:cNvPr id="30" name="Oval 29"/>
          <p:cNvSpPr/>
          <p:nvPr/>
        </p:nvSpPr>
        <p:spPr>
          <a:xfrm>
            <a:off x="10890504" y="3625596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5</a:t>
            </a:r>
          </a:p>
        </p:txBody>
      </p:sp>
      <p:sp>
        <p:nvSpPr>
          <p:cNvPr id="31" name="Oval 30"/>
          <p:cNvSpPr/>
          <p:nvPr/>
        </p:nvSpPr>
        <p:spPr>
          <a:xfrm>
            <a:off x="8014716" y="3625596"/>
            <a:ext cx="201168" cy="201168"/>
          </a:xfrm>
          <a:prstGeom prst="ellipse">
            <a:avLst/>
          </a:prstGeom>
          <a:solidFill>
            <a:srgbClr val="68FF6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C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457200" y="5504688"/>
            <a:ext cx="11155680" cy="566928"/>
          </a:xfrm>
          <a:prstGeom prst="roundRect">
            <a:avLst/>
          </a:prstGeom>
          <a:solidFill>
            <a:srgbClr val="1A1A1A"/>
          </a:solidFill>
          <a:ln w="15240"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658368" y="5660136"/>
            <a:ext cx="1188720" cy="18288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47920"/>
                </a:solidFill>
                <a:latin typeface="Aptos"/>
              </a:defRPr>
            </a:pPr>
            <a:r>
              <a:t>COACH'S EYES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737360" y="5641848"/>
            <a:ext cx="457200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000" b="0">
                <a:solidFill>
                  <a:srgbClr val="FFFFFF"/>
                </a:solidFill>
                <a:latin typeface="Aptos"/>
              </a:defRPr>
            </a:pPr>
            <a:r>
              <a:t>Coach the one cue that matters most for this age group.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537960" y="5660136"/>
            <a:ext cx="731520" cy="18288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FD700"/>
                </a:solidFill>
                <a:latin typeface="Aptos"/>
              </a:defRPr>
            </a:pPr>
            <a:r>
              <a:t>SAFETY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223760" y="5641848"/>
            <a:ext cx="402336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000" b="0">
                <a:solidFill>
                  <a:srgbClr val="FFFFFF"/>
                </a:solidFill>
                <a:latin typeface="Aptos"/>
              </a:defRPr>
            </a:pPr>
            <a:r>
              <a:t>No contact.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320040" y="6473952"/>
            <a:ext cx="594360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800" b="1">
                <a:solidFill>
                  <a:srgbClr val="6E6E6E"/>
                </a:solidFill>
                <a:latin typeface="Aptos"/>
              </a:defRPr>
            </a:pPr>
            <a:r>
              <a:t>SOUTH GALWAY STORMERS BASKETBALL • PRACTICE ACTIVITY LIBRARY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1567160" y="6473952"/>
            <a:ext cx="27432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 algn="r">
              <a:defRPr sz="800" b="1">
                <a:solidFill>
                  <a:srgbClr val="6E6E6E"/>
                </a:solidFill>
                <a:latin typeface="Aptos"/>
              </a:defRPr>
            </a:pPr>
            <a:r>
              <a:t>46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1A1A1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20040" y="164592"/>
            <a:ext cx="4389120" cy="219456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47920"/>
                </a:solidFill>
                <a:latin typeface="Aptos"/>
              </a:defRPr>
            </a:pPr>
            <a:r>
              <a:t>SOUTH GALWAY STORMERS BASKETBALL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0" y="164592"/>
            <a:ext cx="3474720" cy="219456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 algn="r">
              <a:defRPr sz="900" b="1">
                <a:solidFill>
                  <a:srgbClr val="FFFFFF"/>
                </a:solidFill>
                <a:latin typeface="Aptos"/>
              </a:defRPr>
            </a:pPr>
            <a:r>
              <a:t>ACADEMY ACTIVITY PACK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11480" y="868680"/>
            <a:ext cx="6492240" cy="50292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2800" b="1">
                <a:solidFill>
                  <a:srgbClr val="1A1A1A"/>
                </a:solidFill>
                <a:latin typeface="Georgia"/>
              </a:defRPr>
            </a:pPr>
            <a:r>
              <a:t>CLOSEOUT AND RECOVER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38912" y="1417320"/>
            <a:ext cx="1600200" cy="292608"/>
          </a:xfrm>
          <a:prstGeom prst="roundRect">
            <a:avLst/>
          </a:prstGeom>
          <a:solidFill>
            <a:srgbClr val="F47920"/>
          </a:solidFill>
          <a:ln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DEFENCE AND SMALL SIDED GAMES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148840" y="1417320"/>
            <a:ext cx="1600200" cy="292608"/>
          </a:xfrm>
          <a:prstGeom prst="roundRect">
            <a:avLst/>
          </a:prstGeom>
          <a:solidFill>
            <a:srgbClr val="FFD700"/>
          </a:solidFill>
          <a:ln>
            <a:solidFill>
              <a:srgbClr val="FFD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8–10 MIN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858768" y="1417320"/>
            <a:ext cx="1600200" cy="292608"/>
          </a:xfrm>
          <a:prstGeom prst="roundRect">
            <a:avLst/>
          </a:prstGeom>
          <a:solidFill>
            <a:srgbClr val="68FF6A"/>
          </a:solidFill>
          <a:ln>
            <a:solidFill>
              <a:srgbClr val="68FF6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WING / LANE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75488" y="1810512"/>
            <a:ext cx="658368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Primary focus: Controlled closeout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57200" y="2240280"/>
            <a:ext cx="4160520" cy="297180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94360" y="2350008"/>
            <a:ext cx="388620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SETUP / HOW TO RUN IT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21792" y="2715768"/>
            <a:ext cx="3840480" cy="2404872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Defender starts near basket.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Coach passes to offensive player.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Defender closes out with choppy steps.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Offense shoots, drives or holds based on level.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800600" y="2240280"/>
            <a:ext cx="2697480" cy="141732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68FF6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4937760" y="2350008"/>
            <a:ext cx="242316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COACHING CUES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965192" y="2715768"/>
            <a:ext cx="2377440" cy="850392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Sprint then chop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Hands high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Stop short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800600" y="3730752"/>
            <a:ext cx="2697480" cy="1627632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FFD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4937760" y="3840480"/>
            <a:ext cx="242316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ADJUST THE CHALLENGE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965192" y="4206240"/>
            <a:ext cx="2377440" cy="1060704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Easier: No live drive.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Harder: Add one-dribble attack.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818120" y="1892807"/>
            <a:ext cx="2743200" cy="27432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200" b="1">
                <a:solidFill>
                  <a:srgbClr val="1A1A1A"/>
                </a:solidFill>
                <a:latin typeface="Aptos"/>
              </a:defRPr>
            </a:pPr>
            <a:r>
              <a:t>ACTIVITY DIAGRAM</a:t>
            </a:r>
          </a:p>
        </p:txBody>
      </p:sp>
      <p:sp>
        <p:nvSpPr>
          <p:cNvPr id="20" name="Rectangle 19"/>
          <p:cNvSpPr/>
          <p:nvPr/>
        </p:nvSpPr>
        <p:spPr>
          <a:xfrm>
            <a:off x="7726679" y="2240280"/>
            <a:ext cx="3886200" cy="2971800"/>
          </a:xfrm>
          <a:prstGeom prst="rect">
            <a:avLst/>
          </a:prstGeom>
          <a:solidFill>
            <a:srgbClr val="F8F8F8"/>
          </a:solidFill>
          <a:ln w="16510"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9669780" y="2240280"/>
            <a:ext cx="9144" cy="2971800"/>
          </a:xfrm>
          <a:prstGeom prst="rect">
            <a:avLst/>
          </a:prstGeom>
          <a:solidFill>
            <a:srgbClr val="C8C8C8"/>
          </a:solidFill>
          <a:ln>
            <a:solidFill>
              <a:srgbClr val="C8C8C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10524744" y="2894076"/>
            <a:ext cx="699516" cy="1664208"/>
          </a:xfrm>
          <a:prstGeom prst="rect">
            <a:avLst/>
          </a:prstGeom>
          <a:noFill/>
          <a:ln w="1524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11263122" y="3518154"/>
            <a:ext cx="27432" cy="416052"/>
          </a:xfrm>
          <a:prstGeom prst="rect">
            <a:avLst/>
          </a:prstGeom>
          <a:solidFill>
            <a:srgbClr val="1A1A1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11127105" y="3637026"/>
            <a:ext cx="164592" cy="164592"/>
          </a:xfrm>
          <a:prstGeom prst="ellipse">
            <a:avLst/>
          </a:prstGeom>
          <a:noFill/>
          <a:ln w="1651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Oval 24"/>
          <p:cNvSpPr/>
          <p:nvPr/>
        </p:nvSpPr>
        <p:spPr>
          <a:xfrm>
            <a:off x="9397746" y="3399282"/>
            <a:ext cx="544068" cy="653796"/>
          </a:xfrm>
          <a:prstGeom prst="ellipse">
            <a:avLst/>
          </a:prstGeom>
          <a:noFill/>
          <a:ln>
            <a:solidFill>
              <a:srgbClr val="D2D2D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Oval 25"/>
          <p:cNvSpPr/>
          <p:nvPr/>
        </p:nvSpPr>
        <p:spPr>
          <a:xfrm>
            <a:off x="8325612" y="2882646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1</a:t>
            </a:r>
          </a:p>
        </p:txBody>
      </p:sp>
      <p:sp>
        <p:nvSpPr>
          <p:cNvPr id="27" name="Oval 26"/>
          <p:cNvSpPr/>
          <p:nvPr/>
        </p:nvSpPr>
        <p:spPr>
          <a:xfrm>
            <a:off x="8714232" y="3833622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2</a:t>
            </a:r>
          </a:p>
        </p:txBody>
      </p:sp>
      <p:sp>
        <p:nvSpPr>
          <p:cNvPr id="28" name="Oval 27"/>
          <p:cNvSpPr/>
          <p:nvPr/>
        </p:nvSpPr>
        <p:spPr>
          <a:xfrm>
            <a:off x="9374886" y="3268980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3</a:t>
            </a:r>
          </a:p>
        </p:txBody>
      </p:sp>
      <p:sp>
        <p:nvSpPr>
          <p:cNvPr id="29" name="Oval 28"/>
          <p:cNvSpPr/>
          <p:nvPr/>
        </p:nvSpPr>
        <p:spPr>
          <a:xfrm>
            <a:off x="9880092" y="4160520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4</a:t>
            </a:r>
          </a:p>
        </p:txBody>
      </p:sp>
      <p:sp>
        <p:nvSpPr>
          <p:cNvPr id="30" name="Oval 29"/>
          <p:cNvSpPr/>
          <p:nvPr/>
        </p:nvSpPr>
        <p:spPr>
          <a:xfrm>
            <a:off x="10657332" y="3536442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5</a:t>
            </a:r>
          </a:p>
        </p:txBody>
      </p:sp>
      <p:sp>
        <p:nvSpPr>
          <p:cNvPr id="31" name="Oval 30"/>
          <p:cNvSpPr/>
          <p:nvPr/>
        </p:nvSpPr>
        <p:spPr>
          <a:xfrm>
            <a:off x="8092440" y="4576572"/>
            <a:ext cx="201168" cy="201168"/>
          </a:xfrm>
          <a:prstGeom prst="ellipse">
            <a:avLst/>
          </a:prstGeom>
          <a:solidFill>
            <a:srgbClr val="68FF6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C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457200" y="5504688"/>
            <a:ext cx="11155680" cy="566928"/>
          </a:xfrm>
          <a:prstGeom prst="roundRect">
            <a:avLst/>
          </a:prstGeom>
          <a:solidFill>
            <a:srgbClr val="1A1A1A"/>
          </a:solidFill>
          <a:ln w="15240"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658368" y="5660136"/>
            <a:ext cx="1188720" cy="18288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47920"/>
                </a:solidFill>
                <a:latin typeface="Aptos"/>
              </a:defRPr>
            </a:pPr>
            <a:r>
              <a:t>COACH'S EYES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737360" y="5641848"/>
            <a:ext cx="457200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000" b="0">
                <a:solidFill>
                  <a:srgbClr val="FFFFFF"/>
                </a:solidFill>
                <a:latin typeface="Aptos"/>
              </a:defRPr>
            </a:pPr>
            <a:r>
              <a:t>Coach the one cue that matters most for this age group.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537960" y="5660136"/>
            <a:ext cx="731520" cy="18288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FD700"/>
                </a:solidFill>
                <a:latin typeface="Aptos"/>
              </a:defRPr>
            </a:pPr>
            <a:r>
              <a:t>SAFETY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223760" y="5641848"/>
            <a:ext cx="402336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000" b="0">
                <a:solidFill>
                  <a:srgbClr val="FFFFFF"/>
                </a:solidFill>
                <a:latin typeface="Aptos"/>
              </a:defRPr>
            </a:pPr>
            <a:r>
              <a:t>Closeout under control only.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320040" y="6473952"/>
            <a:ext cx="594360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800" b="1">
                <a:solidFill>
                  <a:srgbClr val="6E6E6E"/>
                </a:solidFill>
                <a:latin typeface="Aptos"/>
              </a:defRPr>
            </a:pPr>
            <a:r>
              <a:t>SOUTH GALWAY STORMERS BASKETBALL • PRACTICE ACTIVITY LIBRARY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1567160" y="6473952"/>
            <a:ext cx="27432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 algn="r">
              <a:defRPr sz="800" b="1">
                <a:solidFill>
                  <a:srgbClr val="6E6E6E"/>
                </a:solidFill>
                <a:latin typeface="Aptos"/>
              </a:defRPr>
            </a:pPr>
            <a:r>
              <a:t>47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1A1A1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20040" y="164592"/>
            <a:ext cx="4389120" cy="219456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47920"/>
                </a:solidFill>
                <a:latin typeface="Aptos"/>
              </a:defRPr>
            </a:pPr>
            <a:r>
              <a:t>SOUTH GALWAY STORMERS BASKETBALL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0" y="164592"/>
            <a:ext cx="3474720" cy="219456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 algn="r">
              <a:defRPr sz="900" b="1">
                <a:solidFill>
                  <a:srgbClr val="FFFFFF"/>
                </a:solidFill>
                <a:latin typeface="Aptos"/>
              </a:defRPr>
            </a:pPr>
            <a:r>
              <a:t>ACADEMY ACTIVITY PACK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11480" y="868680"/>
            <a:ext cx="6492240" cy="50292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2800" b="1">
                <a:solidFill>
                  <a:srgbClr val="1A1A1A"/>
                </a:solidFill>
                <a:latin typeface="Georgia"/>
              </a:defRPr>
            </a:pPr>
            <a:r>
              <a:t>CONTAIN THE BALL 1V1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38912" y="1417320"/>
            <a:ext cx="1600200" cy="292608"/>
          </a:xfrm>
          <a:prstGeom prst="roundRect">
            <a:avLst/>
          </a:prstGeom>
          <a:solidFill>
            <a:srgbClr val="F47920"/>
          </a:solidFill>
          <a:ln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DEFENCE AND SMALL SIDED GAMES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148840" y="1417320"/>
            <a:ext cx="1600200" cy="292608"/>
          </a:xfrm>
          <a:prstGeom prst="roundRect">
            <a:avLst/>
          </a:prstGeom>
          <a:solidFill>
            <a:srgbClr val="FFD700"/>
          </a:solidFill>
          <a:ln>
            <a:solidFill>
              <a:srgbClr val="FFD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8–10 MIN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858768" y="1417320"/>
            <a:ext cx="1600200" cy="292608"/>
          </a:xfrm>
          <a:prstGeom prst="roundRect">
            <a:avLst/>
          </a:prstGeom>
          <a:solidFill>
            <a:srgbClr val="68FF6A"/>
          </a:solidFill>
          <a:ln>
            <a:solidFill>
              <a:srgbClr val="68FF6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WIDE LANE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75488" y="1810512"/>
            <a:ext cx="658368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Primary focus: On-ball defence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57200" y="2240280"/>
            <a:ext cx="4160520" cy="297180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94360" y="2350008"/>
            <a:ext cx="388620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SETUP / HOW TO RUN IT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21792" y="2715768"/>
            <a:ext cx="3840480" cy="2404872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Attacker tries to cross lane.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Defender contains without stealing.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Score for keeping in front.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Switch roles every rep.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800600" y="2240280"/>
            <a:ext cx="2697480" cy="141732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68FF6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4937760" y="2350008"/>
            <a:ext cx="242316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COACHING CUES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965192" y="2715768"/>
            <a:ext cx="2377440" cy="850392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Angle body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Slide first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No reaching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800600" y="3730752"/>
            <a:ext cx="2697480" cy="1627632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FFD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4937760" y="3840480"/>
            <a:ext cx="242316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ADJUST THE CHALLENGE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965192" y="4206240"/>
            <a:ext cx="2377440" cy="1060704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Easier: Wider lane.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Harder: Narrow lane or live steal.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818120" y="1892807"/>
            <a:ext cx="2743200" cy="27432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200" b="1">
                <a:solidFill>
                  <a:srgbClr val="1A1A1A"/>
                </a:solidFill>
                <a:latin typeface="Aptos"/>
              </a:defRPr>
            </a:pPr>
            <a:r>
              <a:t>ACTIVITY DIAGRAM</a:t>
            </a:r>
          </a:p>
        </p:txBody>
      </p:sp>
      <p:sp>
        <p:nvSpPr>
          <p:cNvPr id="20" name="Rectangle 19"/>
          <p:cNvSpPr/>
          <p:nvPr/>
        </p:nvSpPr>
        <p:spPr>
          <a:xfrm>
            <a:off x="7726679" y="2240280"/>
            <a:ext cx="3886200" cy="2971800"/>
          </a:xfrm>
          <a:prstGeom prst="rect">
            <a:avLst/>
          </a:prstGeom>
          <a:solidFill>
            <a:srgbClr val="F8F8F8"/>
          </a:solidFill>
          <a:ln w="16510"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9669780" y="2240280"/>
            <a:ext cx="9144" cy="2971800"/>
          </a:xfrm>
          <a:prstGeom prst="rect">
            <a:avLst/>
          </a:prstGeom>
          <a:solidFill>
            <a:srgbClr val="C8C8C8"/>
          </a:solidFill>
          <a:ln>
            <a:solidFill>
              <a:srgbClr val="C8C8C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10524744" y="2894076"/>
            <a:ext cx="699516" cy="1664208"/>
          </a:xfrm>
          <a:prstGeom prst="rect">
            <a:avLst/>
          </a:prstGeom>
          <a:noFill/>
          <a:ln w="1524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11263122" y="3518154"/>
            <a:ext cx="27432" cy="416052"/>
          </a:xfrm>
          <a:prstGeom prst="rect">
            <a:avLst/>
          </a:prstGeom>
          <a:solidFill>
            <a:srgbClr val="1A1A1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11127105" y="3637026"/>
            <a:ext cx="164592" cy="164592"/>
          </a:xfrm>
          <a:prstGeom prst="ellipse">
            <a:avLst/>
          </a:prstGeom>
          <a:noFill/>
          <a:ln w="1651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Oval 24"/>
          <p:cNvSpPr/>
          <p:nvPr/>
        </p:nvSpPr>
        <p:spPr>
          <a:xfrm>
            <a:off x="9397746" y="3399282"/>
            <a:ext cx="544068" cy="653796"/>
          </a:xfrm>
          <a:prstGeom prst="ellipse">
            <a:avLst/>
          </a:prstGeom>
          <a:noFill/>
          <a:ln>
            <a:solidFill>
              <a:srgbClr val="D2D2D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Oval 25"/>
          <p:cNvSpPr/>
          <p:nvPr/>
        </p:nvSpPr>
        <p:spPr>
          <a:xfrm>
            <a:off x="8325612" y="3625596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1</a:t>
            </a:r>
          </a:p>
        </p:txBody>
      </p:sp>
      <p:sp>
        <p:nvSpPr>
          <p:cNvPr id="27" name="Oval 26"/>
          <p:cNvSpPr/>
          <p:nvPr/>
        </p:nvSpPr>
        <p:spPr>
          <a:xfrm>
            <a:off x="8986266" y="2882646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2</a:t>
            </a:r>
          </a:p>
        </p:txBody>
      </p:sp>
      <p:sp>
        <p:nvSpPr>
          <p:cNvPr id="28" name="Oval 27"/>
          <p:cNvSpPr/>
          <p:nvPr/>
        </p:nvSpPr>
        <p:spPr>
          <a:xfrm>
            <a:off x="8986266" y="4279392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3</a:t>
            </a:r>
          </a:p>
        </p:txBody>
      </p:sp>
      <p:sp>
        <p:nvSpPr>
          <p:cNvPr id="29" name="Oval 28"/>
          <p:cNvSpPr/>
          <p:nvPr/>
        </p:nvSpPr>
        <p:spPr>
          <a:xfrm>
            <a:off x="9957816" y="3179826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4</a:t>
            </a:r>
          </a:p>
        </p:txBody>
      </p:sp>
      <p:sp>
        <p:nvSpPr>
          <p:cNvPr id="30" name="Oval 29"/>
          <p:cNvSpPr/>
          <p:nvPr/>
        </p:nvSpPr>
        <p:spPr>
          <a:xfrm>
            <a:off x="10346436" y="3982211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5</a:t>
            </a:r>
          </a:p>
        </p:txBody>
      </p:sp>
      <p:sp>
        <p:nvSpPr>
          <p:cNvPr id="31" name="Oval 30"/>
          <p:cNvSpPr/>
          <p:nvPr/>
        </p:nvSpPr>
        <p:spPr>
          <a:xfrm>
            <a:off x="7936992" y="2674620"/>
            <a:ext cx="201168" cy="201168"/>
          </a:xfrm>
          <a:prstGeom prst="ellipse">
            <a:avLst/>
          </a:prstGeom>
          <a:solidFill>
            <a:srgbClr val="68FF6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C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457200" y="5504688"/>
            <a:ext cx="11155680" cy="566928"/>
          </a:xfrm>
          <a:prstGeom prst="roundRect">
            <a:avLst/>
          </a:prstGeom>
          <a:solidFill>
            <a:srgbClr val="1A1A1A"/>
          </a:solidFill>
          <a:ln w="15240"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658368" y="5660136"/>
            <a:ext cx="1188720" cy="18288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47920"/>
                </a:solidFill>
                <a:latin typeface="Aptos"/>
              </a:defRPr>
            </a:pPr>
            <a:r>
              <a:t>COACH'S EYES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737360" y="5641848"/>
            <a:ext cx="457200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000" b="0">
                <a:solidFill>
                  <a:srgbClr val="FFFFFF"/>
                </a:solidFill>
                <a:latin typeface="Aptos"/>
              </a:defRPr>
            </a:pPr>
            <a:r>
              <a:t>Coach the one cue that matters most for this age group.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537960" y="5660136"/>
            <a:ext cx="731520" cy="18288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FD700"/>
                </a:solidFill>
                <a:latin typeface="Aptos"/>
              </a:defRPr>
            </a:pPr>
            <a:r>
              <a:t>SAFETY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223760" y="5641848"/>
            <a:ext cx="402336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000" b="0">
                <a:solidFill>
                  <a:srgbClr val="FFFFFF"/>
                </a:solidFill>
                <a:latin typeface="Aptos"/>
              </a:defRPr>
            </a:pPr>
            <a:r>
              <a:t>No body bumps.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320040" y="6473952"/>
            <a:ext cx="594360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800" b="1">
                <a:solidFill>
                  <a:srgbClr val="6E6E6E"/>
                </a:solidFill>
                <a:latin typeface="Aptos"/>
              </a:defRPr>
            </a:pPr>
            <a:r>
              <a:t>SOUTH GALWAY STORMERS BASKETBALL • PRACTICE ACTIVITY LIBRARY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1567160" y="6473952"/>
            <a:ext cx="27432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 algn="r">
              <a:defRPr sz="800" b="1">
                <a:solidFill>
                  <a:srgbClr val="6E6E6E"/>
                </a:solidFill>
                <a:latin typeface="Aptos"/>
              </a:defRPr>
            </a:pPr>
            <a:r>
              <a:t>48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1A1A1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20040" y="164592"/>
            <a:ext cx="4389120" cy="219456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47920"/>
                </a:solidFill>
                <a:latin typeface="Aptos"/>
              </a:defRPr>
            </a:pPr>
            <a:r>
              <a:t>SOUTH GALWAY STORMERS BASKETBALL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0" y="164592"/>
            <a:ext cx="3474720" cy="219456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 algn="r">
              <a:defRPr sz="900" b="1">
                <a:solidFill>
                  <a:srgbClr val="FFFFFF"/>
                </a:solidFill>
                <a:latin typeface="Aptos"/>
              </a:defRPr>
            </a:pPr>
            <a:r>
              <a:t>ACADEMY ACTIVITY PACK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11480" y="868680"/>
            <a:ext cx="6492240" cy="50292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2800" b="1">
                <a:solidFill>
                  <a:srgbClr val="1A1A1A"/>
                </a:solidFill>
                <a:latin typeface="Georgia"/>
              </a:defRPr>
            </a:pPr>
            <a:r>
              <a:t>3V3 PASS BEFORE SCORE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38912" y="1417320"/>
            <a:ext cx="1600200" cy="292608"/>
          </a:xfrm>
          <a:prstGeom prst="roundRect">
            <a:avLst/>
          </a:prstGeom>
          <a:solidFill>
            <a:srgbClr val="F47920"/>
          </a:solidFill>
          <a:ln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DEFENCE AND SMALL SIDED GAMES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148840" y="1417320"/>
            <a:ext cx="1600200" cy="292608"/>
          </a:xfrm>
          <a:prstGeom prst="roundRect">
            <a:avLst/>
          </a:prstGeom>
          <a:solidFill>
            <a:srgbClr val="FFD700"/>
          </a:solidFill>
          <a:ln>
            <a:solidFill>
              <a:srgbClr val="FFD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10–12 MIN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858768" y="1417320"/>
            <a:ext cx="1600200" cy="292608"/>
          </a:xfrm>
          <a:prstGeom prst="roundRect">
            <a:avLst/>
          </a:prstGeom>
          <a:solidFill>
            <a:srgbClr val="68FF6A"/>
          </a:solidFill>
          <a:ln>
            <a:solidFill>
              <a:srgbClr val="68FF6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HALF COURT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75488" y="1810512"/>
            <a:ext cx="658368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Primary focus: Team play and spacing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57200" y="2240280"/>
            <a:ext cx="4160520" cy="297180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94360" y="2350008"/>
            <a:ext cx="388620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SETUP / HOW TO RUN IT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21792" y="2715768"/>
            <a:ext cx="3840480" cy="2404872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Play 3v3 half court.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Team must complete one pass before scoring.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Emphasise spacing and quick restarts.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Rotate teams often.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800600" y="2240280"/>
            <a:ext cx="2697480" cy="141732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68FF6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4937760" y="2350008"/>
            <a:ext cx="242316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COACHING CUES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965192" y="2715768"/>
            <a:ext cx="2377440" cy="850392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Spread out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Pass to advantage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Quick restart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800600" y="3730752"/>
            <a:ext cx="2697480" cy="1627632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FFD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4937760" y="3840480"/>
            <a:ext cx="242316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ADJUST THE CHALLENGE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965192" y="4206240"/>
            <a:ext cx="2377440" cy="1060704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Easier: Use 3v0 or 3v1.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Harder: Add two-pass or dribble limit.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818120" y="1892807"/>
            <a:ext cx="2743200" cy="27432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200" b="1">
                <a:solidFill>
                  <a:srgbClr val="1A1A1A"/>
                </a:solidFill>
                <a:latin typeface="Aptos"/>
              </a:defRPr>
            </a:pPr>
            <a:r>
              <a:t>ACTIVITY DIAGRAM</a:t>
            </a:r>
          </a:p>
        </p:txBody>
      </p:sp>
      <p:sp>
        <p:nvSpPr>
          <p:cNvPr id="20" name="Rectangle 19"/>
          <p:cNvSpPr/>
          <p:nvPr/>
        </p:nvSpPr>
        <p:spPr>
          <a:xfrm>
            <a:off x="7726679" y="2240280"/>
            <a:ext cx="3886200" cy="2971800"/>
          </a:xfrm>
          <a:prstGeom prst="rect">
            <a:avLst/>
          </a:prstGeom>
          <a:solidFill>
            <a:srgbClr val="F8F8F8"/>
          </a:solidFill>
          <a:ln w="16510"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9669780" y="2240280"/>
            <a:ext cx="9144" cy="2971800"/>
          </a:xfrm>
          <a:prstGeom prst="rect">
            <a:avLst/>
          </a:prstGeom>
          <a:solidFill>
            <a:srgbClr val="C8C8C8"/>
          </a:solidFill>
          <a:ln>
            <a:solidFill>
              <a:srgbClr val="C8C8C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10524744" y="2894076"/>
            <a:ext cx="699516" cy="1664208"/>
          </a:xfrm>
          <a:prstGeom prst="rect">
            <a:avLst/>
          </a:prstGeom>
          <a:noFill/>
          <a:ln w="1524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11263122" y="3518154"/>
            <a:ext cx="27432" cy="416052"/>
          </a:xfrm>
          <a:prstGeom prst="rect">
            <a:avLst/>
          </a:prstGeom>
          <a:solidFill>
            <a:srgbClr val="1A1A1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11127105" y="3637026"/>
            <a:ext cx="164592" cy="164592"/>
          </a:xfrm>
          <a:prstGeom prst="ellipse">
            <a:avLst/>
          </a:prstGeom>
          <a:noFill/>
          <a:ln w="1651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Oval 24"/>
          <p:cNvSpPr/>
          <p:nvPr/>
        </p:nvSpPr>
        <p:spPr>
          <a:xfrm>
            <a:off x="9397746" y="3399282"/>
            <a:ext cx="544068" cy="653796"/>
          </a:xfrm>
          <a:prstGeom prst="ellipse">
            <a:avLst/>
          </a:prstGeom>
          <a:noFill/>
          <a:ln>
            <a:solidFill>
              <a:srgbClr val="D2D2D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Oval 25"/>
          <p:cNvSpPr/>
          <p:nvPr/>
        </p:nvSpPr>
        <p:spPr>
          <a:xfrm>
            <a:off x="8403336" y="2674620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1</a:t>
            </a:r>
          </a:p>
        </p:txBody>
      </p:sp>
      <p:sp>
        <p:nvSpPr>
          <p:cNvPr id="27" name="Oval 26"/>
          <p:cNvSpPr/>
          <p:nvPr/>
        </p:nvSpPr>
        <p:spPr>
          <a:xfrm>
            <a:off x="8403336" y="4576572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2</a:t>
            </a:r>
          </a:p>
        </p:txBody>
      </p:sp>
      <p:sp>
        <p:nvSpPr>
          <p:cNvPr id="28" name="Oval 27"/>
          <p:cNvSpPr/>
          <p:nvPr/>
        </p:nvSpPr>
        <p:spPr>
          <a:xfrm>
            <a:off x="9569196" y="3625596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3</a:t>
            </a:r>
          </a:p>
        </p:txBody>
      </p:sp>
      <p:sp>
        <p:nvSpPr>
          <p:cNvPr id="29" name="Oval 28"/>
          <p:cNvSpPr/>
          <p:nvPr/>
        </p:nvSpPr>
        <p:spPr>
          <a:xfrm>
            <a:off x="10268712" y="2852928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4</a:t>
            </a:r>
          </a:p>
        </p:txBody>
      </p:sp>
      <p:sp>
        <p:nvSpPr>
          <p:cNvPr id="30" name="Oval 29"/>
          <p:cNvSpPr/>
          <p:nvPr/>
        </p:nvSpPr>
        <p:spPr>
          <a:xfrm>
            <a:off x="10890504" y="3625596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5</a:t>
            </a:r>
          </a:p>
        </p:txBody>
      </p:sp>
      <p:sp>
        <p:nvSpPr>
          <p:cNvPr id="31" name="Oval 30"/>
          <p:cNvSpPr/>
          <p:nvPr/>
        </p:nvSpPr>
        <p:spPr>
          <a:xfrm>
            <a:off x="8014716" y="3625596"/>
            <a:ext cx="201168" cy="201168"/>
          </a:xfrm>
          <a:prstGeom prst="ellipse">
            <a:avLst/>
          </a:prstGeom>
          <a:solidFill>
            <a:srgbClr val="68FF6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C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457200" y="5504688"/>
            <a:ext cx="11155680" cy="566928"/>
          </a:xfrm>
          <a:prstGeom prst="roundRect">
            <a:avLst/>
          </a:prstGeom>
          <a:solidFill>
            <a:srgbClr val="1A1A1A"/>
          </a:solidFill>
          <a:ln w="15240"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658368" y="5660136"/>
            <a:ext cx="1188720" cy="18288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47920"/>
                </a:solidFill>
                <a:latin typeface="Aptos"/>
              </a:defRPr>
            </a:pPr>
            <a:r>
              <a:t>COACH'S EYES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737360" y="5641848"/>
            <a:ext cx="457200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000" b="0">
                <a:solidFill>
                  <a:srgbClr val="FFFFFF"/>
                </a:solidFill>
                <a:latin typeface="Aptos"/>
              </a:defRPr>
            </a:pPr>
            <a:r>
              <a:t>Coach the one cue that matters most for this age group.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537960" y="5660136"/>
            <a:ext cx="731520" cy="18288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FD700"/>
                </a:solidFill>
                <a:latin typeface="Aptos"/>
              </a:defRPr>
            </a:pPr>
            <a:r>
              <a:t>SAFETY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223760" y="5641848"/>
            <a:ext cx="402336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000" b="0">
                <a:solidFill>
                  <a:srgbClr val="FFFFFF"/>
                </a:solidFill>
                <a:latin typeface="Aptos"/>
              </a:defRPr>
            </a:pPr>
            <a:r>
              <a:t>Keep games short and balanced.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320040" y="6473952"/>
            <a:ext cx="594360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800" b="1">
                <a:solidFill>
                  <a:srgbClr val="6E6E6E"/>
                </a:solidFill>
                <a:latin typeface="Aptos"/>
              </a:defRPr>
            </a:pPr>
            <a:r>
              <a:t>SOUTH GALWAY STORMERS BASKETBALL • PRACTICE ACTIVITY LIBRARY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1567160" y="6473952"/>
            <a:ext cx="27432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 algn="r">
              <a:defRPr sz="800" b="1">
                <a:solidFill>
                  <a:srgbClr val="6E6E6E"/>
                </a:solidFill>
                <a:latin typeface="Aptos"/>
              </a:defRPr>
            </a:pPr>
            <a:r>
              <a:t>49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1A1A1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20040" y="164592"/>
            <a:ext cx="4389120" cy="219456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47920"/>
                </a:solidFill>
                <a:latin typeface="Aptos"/>
              </a:defRPr>
            </a:pPr>
            <a:r>
              <a:t>SOUTH GALWAY STORMERS BASKETBALL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0" y="164592"/>
            <a:ext cx="3474720" cy="219456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 algn="r">
              <a:defRPr sz="900" b="1">
                <a:solidFill>
                  <a:srgbClr val="FFFFFF"/>
                </a:solidFill>
                <a:latin typeface="Aptos"/>
              </a:defRPr>
            </a:pPr>
            <a:r>
              <a:t>ACADEMY ACTIVITY PACK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11480" y="868680"/>
            <a:ext cx="6492240" cy="50292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2800" b="1">
                <a:solidFill>
                  <a:srgbClr val="1A1A1A"/>
                </a:solidFill>
                <a:latin typeface="Georgia"/>
              </a:defRPr>
            </a:pPr>
            <a:r>
              <a:t>TRAFFIC 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38912" y="1417320"/>
            <a:ext cx="1600200" cy="292608"/>
          </a:xfrm>
          <a:prstGeom prst="roundRect">
            <a:avLst/>
          </a:prstGeom>
          <a:solidFill>
            <a:srgbClr val="68FF6A"/>
          </a:solidFill>
          <a:ln>
            <a:solidFill>
              <a:srgbClr val="68FF6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MOVEMENT AND WARM UPS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148840" y="1417320"/>
            <a:ext cx="1600200" cy="292608"/>
          </a:xfrm>
          <a:prstGeom prst="roundRect">
            <a:avLst/>
          </a:prstGeom>
          <a:solidFill>
            <a:srgbClr val="FFD700"/>
          </a:solidFill>
          <a:ln>
            <a:solidFill>
              <a:srgbClr val="FFD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5–8 MIN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858768" y="1417320"/>
            <a:ext cx="1600200" cy="292608"/>
          </a:xfrm>
          <a:prstGeom prst="roundRect">
            <a:avLst/>
          </a:prstGeom>
          <a:solidFill>
            <a:srgbClr val="68FF6A"/>
          </a:solidFill>
          <a:ln>
            <a:solidFill>
              <a:srgbClr val="68FF6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HALF COURT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75488" y="1810512"/>
            <a:ext cx="658368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Primary focus: Listening, acceleration and stopping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57200" y="2240280"/>
            <a:ext cx="4160520" cy="297180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94360" y="2350008"/>
            <a:ext cx="388620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SETUP / HOW TO RUN IT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21792" y="2715768"/>
            <a:ext cx="3840480" cy="2404872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Mark clear boundaries; players spread out facing the coach.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Call green to move, amber to slow, red to stop in balance.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Add skips, shuffles or backpedal commands.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Add a ball only when spacing is safe.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800600" y="2240280"/>
            <a:ext cx="2697480" cy="141732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68FF6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4937760" y="2350008"/>
            <a:ext cx="242316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COACHING CUES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965192" y="2715768"/>
            <a:ext cx="2377440" cy="850392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Eyes up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Find open space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Stop with balance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Control before speed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800600" y="3730752"/>
            <a:ext cx="2697480" cy="1627632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FFD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4937760" y="3840480"/>
            <a:ext cx="242316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ADJUST THE CHALLENGE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965192" y="4206240"/>
            <a:ext cx="2377440" cy="1060704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Easier: Use green and red only.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Harder: Add reverse, roundabout or named court lines.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818120" y="1892807"/>
            <a:ext cx="2743200" cy="27432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200" b="1">
                <a:solidFill>
                  <a:srgbClr val="1A1A1A"/>
                </a:solidFill>
                <a:latin typeface="Aptos"/>
              </a:defRPr>
            </a:pPr>
            <a:r>
              <a:t>ACTIVITY DIAGRAM</a:t>
            </a:r>
          </a:p>
        </p:txBody>
      </p:sp>
      <p:sp>
        <p:nvSpPr>
          <p:cNvPr id="20" name="Rectangle 19"/>
          <p:cNvSpPr/>
          <p:nvPr/>
        </p:nvSpPr>
        <p:spPr>
          <a:xfrm>
            <a:off x="7726679" y="2240280"/>
            <a:ext cx="3886200" cy="2971800"/>
          </a:xfrm>
          <a:prstGeom prst="rect">
            <a:avLst/>
          </a:prstGeom>
          <a:solidFill>
            <a:srgbClr val="F8F8F8"/>
          </a:solidFill>
          <a:ln w="16510"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9669780" y="2240280"/>
            <a:ext cx="9144" cy="2971800"/>
          </a:xfrm>
          <a:prstGeom prst="rect">
            <a:avLst/>
          </a:prstGeom>
          <a:solidFill>
            <a:srgbClr val="C8C8C8"/>
          </a:solidFill>
          <a:ln>
            <a:solidFill>
              <a:srgbClr val="C8C8C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10524744" y="2894076"/>
            <a:ext cx="699516" cy="1664208"/>
          </a:xfrm>
          <a:prstGeom prst="rect">
            <a:avLst/>
          </a:prstGeom>
          <a:noFill/>
          <a:ln w="1524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11263122" y="3518154"/>
            <a:ext cx="27432" cy="416052"/>
          </a:xfrm>
          <a:prstGeom prst="rect">
            <a:avLst/>
          </a:prstGeom>
          <a:solidFill>
            <a:srgbClr val="1A1A1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11127105" y="3637026"/>
            <a:ext cx="164592" cy="164592"/>
          </a:xfrm>
          <a:prstGeom prst="ellipse">
            <a:avLst/>
          </a:prstGeom>
          <a:noFill/>
          <a:ln w="1651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Oval 24"/>
          <p:cNvSpPr/>
          <p:nvPr/>
        </p:nvSpPr>
        <p:spPr>
          <a:xfrm>
            <a:off x="9397746" y="3399282"/>
            <a:ext cx="544068" cy="653796"/>
          </a:xfrm>
          <a:prstGeom prst="ellipse">
            <a:avLst/>
          </a:prstGeom>
          <a:noFill/>
          <a:ln>
            <a:solidFill>
              <a:srgbClr val="D2D2D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Oval 25"/>
          <p:cNvSpPr/>
          <p:nvPr/>
        </p:nvSpPr>
        <p:spPr>
          <a:xfrm>
            <a:off x="8325612" y="2882646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1</a:t>
            </a:r>
          </a:p>
        </p:txBody>
      </p:sp>
      <p:sp>
        <p:nvSpPr>
          <p:cNvPr id="27" name="Oval 26"/>
          <p:cNvSpPr/>
          <p:nvPr/>
        </p:nvSpPr>
        <p:spPr>
          <a:xfrm>
            <a:off x="8714232" y="3833622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2</a:t>
            </a:r>
          </a:p>
        </p:txBody>
      </p:sp>
      <p:sp>
        <p:nvSpPr>
          <p:cNvPr id="28" name="Oval 27"/>
          <p:cNvSpPr/>
          <p:nvPr/>
        </p:nvSpPr>
        <p:spPr>
          <a:xfrm>
            <a:off x="9374886" y="3268980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3</a:t>
            </a:r>
          </a:p>
        </p:txBody>
      </p:sp>
      <p:sp>
        <p:nvSpPr>
          <p:cNvPr id="29" name="Oval 28"/>
          <p:cNvSpPr/>
          <p:nvPr/>
        </p:nvSpPr>
        <p:spPr>
          <a:xfrm>
            <a:off x="9880092" y="4160520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4</a:t>
            </a:r>
          </a:p>
        </p:txBody>
      </p:sp>
      <p:sp>
        <p:nvSpPr>
          <p:cNvPr id="30" name="Oval 29"/>
          <p:cNvSpPr/>
          <p:nvPr/>
        </p:nvSpPr>
        <p:spPr>
          <a:xfrm>
            <a:off x="10657332" y="3536442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5</a:t>
            </a:r>
          </a:p>
        </p:txBody>
      </p:sp>
      <p:sp>
        <p:nvSpPr>
          <p:cNvPr id="31" name="Oval 30"/>
          <p:cNvSpPr/>
          <p:nvPr/>
        </p:nvSpPr>
        <p:spPr>
          <a:xfrm>
            <a:off x="8092440" y="4576572"/>
            <a:ext cx="201168" cy="201168"/>
          </a:xfrm>
          <a:prstGeom prst="ellipse">
            <a:avLst/>
          </a:prstGeom>
          <a:solidFill>
            <a:srgbClr val="68FF6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C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457200" y="5504688"/>
            <a:ext cx="11155680" cy="566928"/>
          </a:xfrm>
          <a:prstGeom prst="roundRect">
            <a:avLst/>
          </a:prstGeom>
          <a:solidFill>
            <a:srgbClr val="1A1A1A"/>
          </a:solidFill>
          <a:ln w="15240"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658368" y="5660136"/>
            <a:ext cx="1188720" cy="18288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47920"/>
                </a:solidFill>
                <a:latin typeface="Aptos"/>
              </a:defRPr>
            </a:pPr>
            <a:r>
              <a:t>COACH'S EYES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737360" y="5641848"/>
            <a:ext cx="457200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000" b="0">
                <a:solidFill>
                  <a:srgbClr val="FFFFFF"/>
                </a:solidFill>
                <a:latin typeface="Aptos"/>
              </a:defRPr>
            </a:pPr>
            <a:r>
              <a:t>Coach the one cue that matters most for this age group.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537960" y="5660136"/>
            <a:ext cx="731520" cy="18288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FD700"/>
                </a:solidFill>
                <a:latin typeface="Aptos"/>
              </a:defRPr>
            </a:pPr>
            <a:r>
              <a:t>SAFETY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223760" y="5641848"/>
            <a:ext cx="402336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000" b="0">
                <a:solidFill>
                  <a:srgbClr val="FFFFFF"/>
                </a:solidFill>
                <a:latin typeface="Aptos"/>
              </a:defRPr>
            </a:pPr>
            <a:r>
              <a:t>Stop immediately if spacing becomes unsafe.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320040" y="6473952"/>
            <a:ext cx="594360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800" b="1">
                <a:solidFill>
                  <a:srgbClr val="6E6E6E"/>
                </a:solidFill>
                <a:latin typeface="Aptos"/>
              </a:defRPr>
            </a:pPr>
            <a:r>
              <a:t>SOUTH GALWAY STORMERS BASKETBALL • PRACTICE ACTIVITY LIBRARY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1567160" y="6473952"/>
            <a:ext cx="27432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 algn="r">
              <a:defRPr sz="800" b="1">
                <a:solidFill>
                  <a:srgbClr val="6E6E6E"/>
                </a:solidFill>
                <a:latin typeface="Aptos"/>
              </a:defRPr>
            </a:pPr>
            <a:r>
              <a:t>5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1A1A1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20040" y="164592"/>
            <a:ext cx="4389120" cy="219456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47920"/>
                </a:solidFill>
                <a:latin typeface="Aptos"/>
              </a:defRPr>
            </a:pPr>
            <a:r>
              <a:t>SOUTH GALWAY STORMERS BASKETBALL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0" y="164592"/>
            <a:ext cx="3474720" cy="219456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 algn="r">
              <a:defRPr sz="900" b="1">
                <a:solidFill>
                  <a:srgbClr val="FFFFFF"/>
                </a:solidFill>
                <a:latin typeface="Aptos"/>
              </a:defRPr>
            </a:pPr>
            <a:r>
              <a:t>ACADEMY ACTIVITY PACK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11480" y="868680"/>
            <a:ext cx="6492240" cy="50292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2800" b="1">
                <a:solidFill>
                  <a:srgbClr val="1A1A1A"/>
                </a:solidFill>
                <a:latin typeface="Georgia"/>
              </a:defRPr>
            </a:pPr>
            <a:r>
              <a:t>END ZONE BASKETBALL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38912" y="1417320"/>
            <a:ext cx="1600200" cy="292608"/>
          </a:xfrm>
          <a:prstGeom prst="roundRect">
            <a:avLst/>
          </a:prstGeom>
          <a:solidFill>
            <a:srgbClr val="F47920"/>
          </a:solidFill>
          <a:ln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DEFENCE AND SMALL SIDED GAMES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148840" y="1417320"/>
            <a:ext cx="1600200" cy="292608"/>
          </a:xfrm>
          <a:prstGeom prst="roundRect">
            <a:avLst/>
          </a:prstGeom>
          <a:solidFill>
            <a:srgbClr val="FFD700"/>
          </a:solidFill>
          <a:ln>
            <a:solidFill>
              <a:srgbClr val="FFD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8–10 MIN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858768" y="1417320"/>
            <a:ext cx="1600200" cy="292608"/>
          </a:xfrm>
          <a:prstGeom prst="roundRect">
            <a:avLst/>
          </a:prstGeom>
          <a:solidFill>
            <a:srgbClr val="68FF6A"/>
          </a:solidFill>
          <a:ln>
            <a:solidFill>
              <a:srgbClr val="68FF6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MARKED AREA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75488" y="1810512"/>
            <a:ext cx="658368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Primary focus: Passing, movement and teamwork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57200" y="2240280"/>
            <a:ext cx="4160520" cy="297180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94360" y="2350008"/>
            <a:ext cx="388620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SETUP / HOW TO RUN IT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21792" y="2715768"/>
            <a:ext cx="3840480" cy="2404872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Teams score by passing to teammate in end zone.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No contact and limited dribble based on level.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Restart quickly after score.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Rotate players frequently.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800600" y="2240280"/>
            <a:ext cx="2697480" cy="141732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68FF6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4937760" y="2350008"/>
            <a:ext cx="242316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COACHING CUES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965192" y="2715768"/>
            <a:ext cx="2377440" cy="850392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Get open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Pass to space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Defend with feet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800600" y="3730752"/>
            <a:ext cx="2697480" cy="1627632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FFD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4937760" y="3840480"/>
            <a:ext cx="242316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ADJUST THE CHALLENGE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965192" y="4206240"/>
            <a:ext cx="2377440" cy="1060704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Easier: Allow carrying.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Harder: No dribble or add defender pressure.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818120" y="1892807"/>
            <a:ext cx="2743200" cy="27432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200" b="1">
                <a:solidFill>
                  <a:srgbClr val="1A1A1A"/>
                </a:solidFill>
                <a:latin typeface="Aptos"/>
              </a:defRPr>
            </a:pPr>
            <a:r>
              <a:t>ACTIVITY DIAGRAM</a:t>
            </a:r>
          </a:p>
        </p:txBody>
      </p:sp>
      <p:sp>
        <p:nvSpPr>
          <p:cNvPr id="20" name="Rectangle 19"/>
          <p:cNvSpPr/>
          <p:nvPr/>
        </p:nvSpPr>
        <p:spPr>
          <a:xfrm>
            <a:off x="7726679" y="2240280"/>
            <a:ext cx="3886200" cy="2971800"/>
          </a:xfrm>
          <a:prstGeom prst="rect">
            <a:avLst/>
          </a:prstGeom>
          <a:solidFill>
            <a:srgbClr val="F8F8F8"/>
          </a:solidFill>
          <a:ln w="16510"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9669780" y="2240280"/>
            <a:ext cx="9144" cy="2971800"/>
          </a:xfrm>
          <a:prstGeom prst="rect">
            <a:avLst/>
          </a:prstGeom>
          <a:solidFill>
            <a:srgbClr val="C8C8C8"/>
          </a:solidFill>
          <a:ln>
            <a:solidFill>
              <a:srgbClr val="C8C8C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10524744" y="2894076"/>
            <a:ext cx="699516" cy="1664208"/>
          </a:xfrm>
          <a:prstGeom prst="rect">
            <a:avLst/>
          </a:prstGeom>
          <a:noFill/>
          <a:ln w="1524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11263122" y="3518154"/>
            <a:ext cx="27432" cy="416052"/>
          </a:xfrm>
          <a:prstGeom prst="rect">
            <a:avLst/>
          </a:prstGeom>
          <a:solidFill>
            <a:srgbClr val="1A1A1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11127105" y="3637026"/>
            <a:ext cx="164592" cy="164592"/>
          </a:xfrm>
          <a:prstGeom prst="ellipse">
            <a:avLst/>
          </a:prstGeom>
          <a:noFill/>
          <a:ln w="1651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Oval 24"/>
          <p:cNvSpPr/>
          <p:nvPr/>
        </p:nvSpPr>
        <p:spPr>
          <a:xfrm>
            <a:off x="9397746" y="3399282"/>
            <a:ext cx="544068" cy="653796"/>
          </a:xfrm>
          <a:prstGeom prst="ellipse">
            <a:avLst/>
          </a:prstGeom>
          <a:noFill/>
          <a:ln>
            <a:solidFill>
              <a:srgbClr val="D2D2D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Oval 25"/>
          <p:cNvSpPr/>
          <p:nvPr/>
        </p:nvSpPr>
        <p:spPr>
          <a:xfrm>
            <a:off x="8325612" y="2882646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1</a:t>
            </a:r>
          </a:p>
        </p:txBody>
      </p:sp>
      <p:sp>
        <p:nvSpPr>
          <p:cNvPr id="27" name="Oval 26"/>
          <p:cNvSpPr/>
          <p:nvPr/>
        </p:nvSpPr>
        <p:spPr>
          <a:xfrm>
            <a:off x="8714232" y="3833622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2</a:t>
            </a:r>
          </a:p>
        </p:txBody>
      </p:sp>
      <p:sp>
        <p:nvSpPr>
          <p:cNvPr id="28" name="Oval 27"/>
          <p:cNvSpPr/>
          <p:nvPr/>
        </p:nvSpPr>
        <p:spPr>
          <a:xfrm>
            <a:off x="9374886" y="3268980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3</a:t>
            </a:r>
          </a:p>
        </p:txBody>
      </p:sp>
      <p:sp>
        <p:nvSpPr>
          <p:cNvPr id="29" name="Oval 28"/>
          <p:cNvSpPr/>
          <p:nvPr/>
        </p:nvSpPr>
        <p:spPr>
          <a:xfrm>
            <a:off x="9880092" y="4160520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4</a:t>
            </a:r>
          </a:p>
        </p:txBody>
      </p:sp>
      <p:sp>
        <p:nvSpPr>
          <p:cNvPr id="30" name="Oval 29"/>
          <p:cNvSpPr/>
          <p:nvPr/>
        </p:nvSpPr>
        <p:spPr>
          <a:xfrm>
            <a:off x="10657332" y="3536442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5</a:t>
            </a:r>
          </a:p>
        </p:txBody>
      </p:sp>
      <p:sp>
        <p:nvSpPr>
          <p:cNvPr id="31" name="Oval 30"/>
          <p:cNvSpPr/>
          <p:nvPr/>
        </p:nvSpPr>
        <p:spPr>
          <a:xfrm>
            <a:off x="8092440" y="4576572"/>
            <a:ext cx="201168" cy="201168"/>
          </a:xfrm>
          <a:prstGeom prst="ellipse">
            <a:avLst/>
          </a:prstGeom>
          <a:solidFill>
            <a:srgbClr val="68FF6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C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457200" y="5504688"/>
            <a:ext cx="11155680" cy="566928"/>
          </a:xfrm>
          <a:prstGeom prst="roundRect">
            <a:avLst/>
          </a:prstGeom>
          <a:solidFill>
            <a:srgbClr val="1A1A1A"/>
          </a:solidFill>
          <a:ln w="15240"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658368" y="5660136"/>
            <a:ext cx="1188720" cy="18288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47920"/>
                </a:solidFill>
                <a:latin typeface="Aptos"/>
              </a:defRPr>
            </a:pPr>
            <a:r>
              <a:t>COACH'S EYES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737360" y="5641848"/>
            <a:ext cx="457200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000" b="0">
                <a:solidFill>
                  <a:srgbClr val="FFFFFF"/>
                </a:solidFill>
                <a:latin typeface="Aptos"/>
              </a:defRPr>
            </a:pPr>
            <a:r>
              <a:t>Coach the one cue that matters most for this age group.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537960" y="5660136"/>
            <a:ext cx="731520" cy="18288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FD700"/>
                </a:solidFill>
                <a:latin typeface="Aptos"/>
              </a:defRPr>
            </a:pPr>
            <a:r>
              <a:t>SAFETY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223760" y="5641848"/>
            <a:ext cx="402336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000" b="0">
                <a:solidFill>
                  <a:srgbClr val="FFFFFF"/>
                </a:solidFill>
                <a:latin typeface="Aptos"/>
              </a:defRPr>
            </a:pPr>
            <a:r>
              <a:t>Clear end zones and boundaries.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320040" y="6473952"/>
            <a:ext cx="594360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800" b="1">
                <a:solidFill>
                  <a:srgbClr val="6E6E6E"/>
                </a:solidFill>
                <a:latin typeface="Aptos"/>
              </a:defRPr>
            </a:pPr>
            <a:r>
              <a:t>SOUTH GALWAY STORMERS BASKETBALL • PRACTICE ACTIVITY LIBRARY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1567160" y="6473952"/>
            <a:ext cx="27432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 algn="r">
              <a:defRPr sz="800" b="1">
                <a:solidFill>
                  <a:srgbClr val="6E6E6E"/>
                </a:solidFill>
                <a:latin typeface="Aptos"/>
              </a:defRPr>
            </a:pPr>
            <a:r>
              <a:t>50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1A1A1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20040" y="164592"/>
            <a:ext cx="4389120" cy="219456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47920"/>
                </a:solidFill>
                <a:latin typeface="Aptos"/>
              </a:defRPr>
            </a:pPr>
            <a:r>
              <a:t>SOUTH GALWAY STORMERS BASKETBALL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0" y="164592"/>
            <a:ext cx="3474720" cy="219456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 algn="r">
              <a:defRPr sz="900" b="1">
                <a:solidFill>
                  <a:srgbClr val="FFFFFF"/>
                </a:solidFill>
                <a:latin typeface="Aptos"/>
              </a:defRPr>
            </a:pPr>
            <a:r>
              <a:t>ACADEMY ACTIVITY PACK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11480" y="868680"/>
            <a:ext cx="6492240" cy="50292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2800" b="1">
                <a:solidFill>
                  <a:srgbClr val="1A1A1A"/>
                </a:solidFill>
                <a:latin typeface="Georgia"/>
              </a:defRPr>
            </a:pPr>
            <a:r>
              <a:t>NUMBERS ADVANTAGE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38912" y="1417320"/>
            <a:ext cx="1600200" cy="292608"/>
          </a:xfrm>
          <a:prstGeom prst="roundRect">
            <a:avLst/>
          </a:prstGeom>
          <a:solidFill>
            <a:srgbClr val="F47920"/>
          </a:solidFill>
          <a:ln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DEFENCE AND SMALL SIDED GAMES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148840" y="1417320"/>
            <a:ext cx="1600200" cy="292608"/>
          </a:xfrm>
          <a:prstGeom prst="roundRect">
            <a:avLst/>
          </a:prstGeom>
          <a:solidFill>
            <a:srgbClr val="FFD700"/>
          </a:solidFill>
          <a:ln>
            <a:solidFill>
              <a:srgbClr val="FFD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8–12 MIN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858768" y="1417320"/>
            <a:ext cx="1600200" cy="292608"/>
          </a:xfrm>
          <a:prstGeom prst="roundRect">
            <a:avLst/>
          </a:prstGeom>
          <a:solidFill>
            <a:srgbClr val="68FF6A"/>
          </a:solidFill>
          <a:ln>
            <a:solidFill>
              <a:srgbClr val="68FF6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HALF COURT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75488" y="1810512"/>
            <a:ext cx="658368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Primary focus: Transition decision-making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57200" y="2240280"/>
            <a:ext cx="4160520" cy="297180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94360" y="2350008"/>
            <a:ext cx="388620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SETUP / HOW TO RUN IT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21792" y="2715768"/>
            <a:ext cx="3840480" cy="2404872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Coach calls numbers from each team.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Called players enter for 2v1, 3v2 or 3v3.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Play to score or stop.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Reset quickly.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800600" y="2240280"/>
            <a:ext cx="2697480" cy="141732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68FF6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4937760" y="2350008"/>
            <a:ext cx="242316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COACHING CUES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965192" y="2715768"/>
            <a:ext cx="2377440" cy="850392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Recognise numbers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Attack space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Communicate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800600" y="3730752"/>
            <a:ext cx="2697480" cy="1627632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FFD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4937760" y="3840480"/>
            <a:ext cx="242316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ADJUST THE CHALLENGE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965192" y="4206240"/>
            <a:ext cx="2377440" cy="1060704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Easier: Use 1v1 or 2v0.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Harder: Vary numbers late.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818120" y="1892807"/>
            <a:ext cx="2743200" cy="27432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200" b="1">
                <a:solidFill>
                  <a:srgbClr val="1A1A1A"/>
                </a:solidFill>
                <a:latin typeface="Aptos"/>
              </a:defRPr>
            </a:pPr>
            <a:r>
              <a:t>ACTIVITY DIAGRAM</a:t>
            </a:r>
          </a:p>
        </p:txBody>
      </p:sp>
      <p:sp>
        <p:nvSpPr>
          <p:cNvPr id="20" name="Rectangle 19"/>
          <p:cNvSpPr/>
          <p:nvPr/>
        </p:nvSpPr>
        <p:spPr>
          <a:xfrm>
            <a:off x="7726679" y="2240280"/>
            <a:ext cx="3886200" cy="2971800"/>
          </a:xfrm>
          <a:prstGeom prst="rect">
            <a:avLst/>
          </a:prstGeom>
          <a:solidFill>
            <a:srgbClr val="F8F8F8"/>
          </a:solidFill>
          <a:ln w="16510"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9669780" y="2240280"/>
            <a:ext cx="9144" cy="2971800"/>
          </a:xfrm>
          <a:prstGeom prst="rect">
            <a:avLst/>
          </a:prstGeom>
          <a:solidFill>
            <a:srgbClr val="C8C8C8"/>
          </a:solidFill>
          <a:ln>
            <a:solidFill>
              <a:srgbClr val="C8C8C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10524744" y="2894076"/>
            <a:ext cx="699516" cy="1664208"/>
          </a:xfrm>
          <a:prstGeom prst="rect">
            <a:avLst/>
          </a:prstGeom>
          <a:noFill/>
          <a:ln w="1524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11263122" y="3518154"/>
            <a:ext cx="27432" cy="416052"/>
          </a:xfrm>
          <a:prstGeom prst="rect">
            <a:avLst/>
          </a:prstGeom>
          <a:solidFill>
            <a:srgbClr val="1A1A1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11127105" y="3637026"/>
            <a:ext cx="164592" cy="164592"/>
          </a:xfrm>
          <a:prstGeom prst="ellipse">
            <a:avLst/>
          </a:prstGeom>
          <a:noFill/>
          <a:ln w="1651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Oval 24"/>
          <p:cNvSpPr/>
          <p:nvPr/>
        </p:nvSpPr>
        <p:spPr>
          <a:xfrm>
            <a:off x="9397746" y="3399282"/>
            <a:ext cx="544068" cy="653796"/>
          </a:xfrm>
          <a:prstGeom prst="ellipse">
            <a:avLst/>
          </a:prstGeom>
          <a:noFill/>
          <a:ln>
            <a:solidFill>
              <a:srgbClr val="D2D2D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Oval 25"/>
          <p:cNvSpPr/>
          <p:nvPr/>
        </p:nvSpPr>
        <p:spPr>
          <a:xfrm>
            <a:off x="8325612" y="3625596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1</a:t>
            </a:r>
          </a:p>
        </p:txBody>
      </p:sp>
      <p:sp>
        <p:nvSpPr>
          <p:cNvPr id="27" name="Oval 26"/>
          <p:cNvSpPr/>
          <p:nvPr/>
        </p:nvSpPr>
        <p:spPr>
          <a:xfrm>
            <a:off x="8986266" y="2882646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2</a:t>
            </a:r>
          </a:p>
        </p:txBody>
      </p:sp>
      <p:sp>
        <p:nvSpPr>
          <p:cNvPr id="28" name="Oval 27"/>
          <p:cNvSpPr/>
          <p:nvPr/>
        </p:nvSpPr>
        <p:spPr>
          <a:xfrm>
            <a:off x="8986266" y="4279392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3</a:t>
            </a:r>
          </a:p>
        </p:txBody>
      </p:sp>
      <p:sp>
        <p:nvSpPr>
          <p:cNvPr id="29" name="Oval 28"/>
          <p:cNvSpPr/>
          <p:nvPr/>
        </p:nvSpPr>
        <p:spPr>
          <a:xfrm>
            <a:off x="9957816" y="3179826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4</a:t>
            </a:r>
          </a:p>
        </p:txBody>
      </p:sp>
      <p:sp>
        <p:nvSpPr>
          <p:cNvPr id="30" name="Oval 29"/>
          <p:cNvSpPr/>
          <p:nvPr/>
        </p:nvSpPr>
        <p:spPr>
          <a:xfrm>
            <a:off x="10346436" y="3982211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5</a:t>
            </a:r>
          </a:p>
        </p:txBody>
      </p:sp>
      <p:sp>
        <p:nvSpPr>
          <p:cNvPr id="31" name="Oval 30"/>
          <p:cNvSpPr/>
          <p:nvPr/>
        </p:nvSpPr>
        <p:spPr>
          <a:xfrm>
            <a:off x="7936992" y="2674620"/>
            <a:ext cx="201168" cy="201168"/>
          </a:xfrm>
          <a:prstGeom prst="ellipse">
            <a:avLst/>
          </a:prstGeom>
          <a:solidFill>
            <a:srgbClr val="68FF6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C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457200" y="5504688"/>
            <a:ext cx="11155680" cy="566928"/>
          </a:xfrm>
          <a:prstGeom prst="roundRect">
            <a:avLst/>
          </a:prstGeom>
          <a:solidFill>
            <a:srgbClr val="1A1A1A"/>
          </a:solidFill>
          <a:ln w="15240"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658368" y="5660136"/>
            <a:ext cx="1188720" cy="18288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47920"/>
                </a:solidFill>
                <a:latin typeface="Aptos"/>
              </a:defRPr>
            </a:pPr>
            <a:r>
              <a:t>COACH'S EYES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737360" y="5641848"/>
            <a:ext cx="457200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000" b="0">
                <a:solidFill>
                  <a:srgbClr val="FFFFFF"/>
                </a:solidFill>
                <a:latin typeface="Aptos"/>
              </a:defRPr>
            </a:pPr>
            <a:r>
              <a:t>Coach the one cue that matters most for this age group.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537960" y="5660136"/>
            <a:ext cx="731520" cy="18288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FD700"/>
                </a:solidFill>
                <a:latin typeface="Aptos"/>
              </a:defRPr>
            </a:pPr>
            <a:r>
              <a:t>SAFETY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223760" y="5641848"/>
            <a:ext cx="402336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000" b="0">
                <a:solidFill>
                  <a:srgbClr val="FFFFFF"/>
                </a:solidFill>
                <a:latin typeface="Aptos"/>
              </a:defRPr>
            </a:pPr>
            <a:r>
              <a:t>Players enter from safe positions.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320040" y="6473952"/>
            <a:ext cx="594360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800" b="1">
                <a:solidFill>
                  <a:srgbClr val="6E6E6E"/>
                </a:solidFill>
                <a:latin typeface="Aptos"/>
              </a:defRPr>
            </a:pPr>
            <a:r>
              <a:t>SOUTH GALWAY STORMERS BASKETBALL • PRACTICE ACTIVITY LIBRARY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1567160" y="6473952"/>
            <a:ext cx="27432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 algn="r">
              <a:defRPr sz="800" b="1">
                <a:solidFill>
                  <a:srgbClr val="6E6E6E"/>
                </a:solidFill>
                <a:latin typeface="Aptos"/>
              </a:defRPr>
            </a:pPr>
            <a:r>
              <a:t>51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1A1A1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20040" y="164592"/>
            <a:ext cx="4389120" cy="219456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47920"/>
                </a:solidFill>
                <a:latin typeface="Aptos"/>
              </a:defRPr>
            </a:pPr>
            <a:r>
              <a:t>SOUTH GALWAY STORMERS BASKETBALL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0" y="164592"/>
            <a:ext cx="3474720" cy="219456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 algn="r">
              <a:defRPr sz="900" b="1">
                <a:solidFill>
                  <a:srgbClr val="FFFFFF"/>
                </a:solidFill>
                <a:latin typeface="Aptos"/>
              </a:defRPr>
            </a:pPr>
            <a:r>
              <a:t>ACADEMY ACTIVITY PACK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11480" y="868680"/>
            <a:ext cx="6492240" cy="50292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2800" b="1">
                <a:solidFill>
                  <a:srgbClr val="1A1A1A"/>
                </a:solidFill>
                <a:latin typeface="Georgia"/>
              </a:defRPr>
            </a:pPr>
            <a:r>
              <a:t>NO DRIBBLE GAME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38912" y="1417320"/>
            <a:ext cx="1600200" cy="292608"/>
          </a:xfrm>
          <a:prstGeom prst="roundRect">
            <a:avLst/>
          </a:prstGeom>
          <a:solidFill>
            <a:srgbClr val="F47920"/>
          </a:solidFill>
          <a:ln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DEFENCE AND SMALL SIDED GAMES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148840" y="1417320"/>
            <a:ext cx="1600200" cy="292608"/>
          </a:xfrm>
          <a:prstGeom prst="roundRect">
            <a:avLst/>
          </a:prstGeom>
          <a:solidFill>
            <a:srgbClr val="FFD700"/>
          </a:solidFill>
          <a:ln>
            <a:solidFill>
              <a:srgbClr val="FFD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8–10 MIN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858768" y="1417320"/>
            <a:ext cx="1600200" cy="292608"/>
          </a:xfrm>
          <a:prstGeom prst="roundRect">
            <a:avLst/>
          </a:prstGeom>
          <a:solidFill>
            <a:srgbClr val="68FF6A"/>
          </a:solidFill>
          <a:ln>
            <a:solidFill>
              <a:srgbClr val="68FF6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HALF COURT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75488" y="1810512"/>
            <a:ext cx="658368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Primary focus: Passing and cutting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57200" y="2240280"/>
            <a:ext cx="4160520" cy="297180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94360" y="2350008"/>
            <a:ext cx="388620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SETUP / HOW TO RUN IT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21792" y="2715768"/>
            <a:ext cx="3840480" cy="2404872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Play small-sided game with no dribbles.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Players must cut, replace and show hands.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Allow one dribble for beginners if trapped.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Score normal baskets or target passes.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800600" y="2240280"/>
            <a:ext cx="2697480" cy="141732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68FF6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4937760" y="2350008"/>
            <a:ext cx="242316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COACHING CUES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965192" y="2715768"/>
            <a:ext cx="2377440" cy="850392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Move after pass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Show target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Use pivots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800600" y="3730752"/>
            <a:ext cx="2697480" cy="1627632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FFD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4937760" y="3840480"/>
            <a:ext cx="242316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ADJUST THE CHALLENGE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965192" y="4206240"/>
            <a:ext cx="2377440" cy="1060704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Easier: Allow one safety dribble.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Harder: Add shot clock.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818120" y="1892807"/>
            <a:ext cx="2743200" cy="27432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200" b="1">
                <a:solidFill>
                  <a:srgbClr val="1A1A1A"/>
                </a:solidFill>
                <a:latin typeface="Aptos"/>
              </a:defRPr>
            </a:pPr>
            <a:r>
              <a:t>ACTIVITY DIAGRAM</a:t>
            </a:r>
          </a:p>
        </p:txBody>
      </p:sp>
      <p:sp>
        <p:nvSpPr>
          <p:cNvPr id="20" name="Rectangle 19"/>
          <p:cNvSpPr/>
          <p:nvPr/>
        </p:nvSpPr>
        <p:spPr>
          <a:xfrm>
            <a:off x="7726679" y="2240280"/>
            <a:ext cx="3886200" cy="2971800"/>
          </a:xfrm>
          <a:prstGeom prst="rect">
            <a:avLst/>
          </a:prstGeom>
          <a:solidFill>
            <a:srgbClr val="F8F8F8"/>
          </a:solidFill>
          <a:ln w="16510"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9669780" y="2240280"/>
            <a:ext cx="9144" cy="2971800"/>
          </a:xfrm>
          <a:prstGeom prst="rect">
            <a:avLst/>
          </a:prstGeom>
          <a:solidFill>
            <a:srgbClr val="C8C8C8"/>
          </a:solidFill>
          <a:ln>
            <a:solidFill>
              <a:srgbClr val="C8C8C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10524744" y="2894076"/>
            <a:ext cx="699516" cy="1664208"/>
          </a:xfrm>
          <a:prstGeom prst="rect">
            <a:avLst/>
          </a:prstGeom>
          <a:noFill/>
          <a:ln w="1524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11263122" y="3518154"/>
            <a:ext cx="27432" cy="416052"/>
          </a:xfrm>
          <a:prstGeom prst="rect">
            <a:avLst/>
          </a:prstGeom>
          <a:solidFill>
            <a:srgbClr val="1A1A1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11127105" y="3637026"/>
            <a:ext cx="164592" cy="164592"/>
          </a:xfrm>
          <a:prstGeom prst="ellipse">
            <a:avLst/>
          </a:prstGeom>
          <a:noFill/>
          <a:ln w="1651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Oval 24"/>
          <p:cNvSpPr/>
          <p:nvPr/>
        </p:nvSpPr>
        <p:spPr>
          <a:xfrm>
            <a:off x="9397746" y="3399282"/>
            <a:ext cx="544068" cy="653796"/>
          </a:xfrm>
          <a:prstGeom prst="ellipse">
            <a:avLst/>
          </a:prstGeom>
          <a:noFill/>
          <a:ln>
            <a:solidFill>
              <a:srgbClr val="D2D2D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Oval 25"/>
          <p:cNvSpPr/>
          <p:nvPr/>
        </p:nvSpPr>
        <p:spPr>
          <a:xfrm>
            <a:off x="8403336" y="2674620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1</a:t>
            </a:r>
          </a:p>
        </p:txBody>
      </p:sp>
      <p:sp>
        <p:nvSpPr>
          <p:cNvPr id="27" name="Oval 26"/>
          <p:cNvSpPr/>
          <p:nvPr/>
        </p:nvSpPr>
        <p:spPr>
          <a:xfrm>
            <a:off x="8403336" y="4576572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2</a:t>
            </a:r>
          </a:p>
        </p:txBody>
      </p:sp>
      <p:sp>
        <p:nvSpPr>
          <p:cNvPr id="28" name="Oval 27"/>
          <p:cNvSpPr/>
          <p:nvPr/>
        </p:nvSpPr>
        <p:spPr>
          <a:xfrm>
            <a:off x="9569196" y="3625596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3</a:t>
            </a:r>
          </a:p>
        </p:txBody>
      </p:sp>
      <p:sp>
        <p:nvSpPr>
          <p:cNvPr id="29" name="Oval 28"/>
          <p:cNvSpPr/>
          <p:nvPr/>
        </p:nvSpPr>
        <p:spPr>
          <a:xfrm>
            <a:off x="10268712" y="2852928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4</a:t>
            </a:r>
          </a:p>
        </p:txBody>
      </p:sp>
      <p:sp>
        <p:nvSpPr>
          <p:cNvPr id="30" name="Oval 29"/>
          <p:cNvSpPr/>
          <p:nvPr/>
        </p:nvSpPr>
        <p:spPr>
          <a:xfrm>
            <a:off x="10890504" y="3625596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5</a:t>
            </a:r>
          </a:p>
        </p:txBody>
      </p:sp>
      <p:sp>
        <p:nvSpPr>
          <p:cNvPr id="31" name="Oval 30"/>
          <p:cNvSpPr/>
          <p:nvPr/>
        </p:nvSpPr>
        <p:spPr>
          <a:xfrm>
            <a:off x="8014716" y="3625596"/>
            <a:ext cx="201168" cy="201168"/>
          </a:xfrm>
          <a:prstGeom prst="ellipse">
            <a:avLst/>
          </a:prstGeom>
          <a:solidFill>
            <a:srgbClr val="68FF6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C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457200" y="5504688"/>
            <a:ext cx="11155680" cy="566928"/>
          </a:xfrm>
          <a:prstGeom prst="roundRect">
            <a:avLst/>
          </a:prstGeom>
          <a:solidFill>
            <a:srgbClr val="1A1A1A"/>
          </a:solidFill>
          <a:ln w="15240"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658368" y="5660136"/>
            <a:ext cx="1188720" cy="18288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47920"/>
                </a:solidFill>
                <a:latin typeface="Aptos"/>
              </a:defRPr>
            </a:pPr>
            <a:r>
              <a:t>COACH'S EYES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737360" y="5641848"/>
            <a:ext cx="457200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000" b="0">
                <a:solidFill>
                  <a:srgbClr val="FFFFFF"/>
                </a:solidFill>
                <a:latin typeface="Aptos"/>
              </a:defRPr>
            </a:pPr>
            <a:r>
              <a:t>Coach the one cue that matters most for this age group.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537960" y="5660136"/>
            <a:ext cx="731520" cy="18288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FD700"/>
                </a:solidFill>
                <a:latin typeface="Aptos"/>
              </a:defRPr>
            </a:pPr>
            <a:r>
              <a:t>SAFETY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223760" y="5641848"/>
            <a:ext cx="402336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000" b="0">
                <a:solidFill>
                  <a:srgbClr val="FFFFFF"/>
                </a:solidFill>
                <a:latin typeface="Aptos"/>
              </a:defRPr>
            </a:pPr>
            <a:r>
              <a:t>No forcing passes into bodies.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320040" y="6473952"/>
            <a:ext cx="594360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800" b="1">
                <a:solidFill>
                  <a:srgbClr val="6E6E6E"/>
                </a:solidFill>
                <a:latin typeface="Aptos"/>
              </a:defRPr>
            </a:pPr>
            <a:r>
              <a:t>SOUTH GALWAY STORMERS BASKETBALL • PRACTICE ACTIVITY LIBRARY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1567160" y="6473952"/>
            <a:ext cx="27432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 algn="r">
              <a:defRPr sz="800" b="1">
                <a:solidFill>
                  <a:srgbClr val="6E6E6E"/>
                </a:solidFill>
                <a:latin typeface="Aptos"/>
              </a:defRPr>
            </a:pPr>
            <a:r>
              <a:t>52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1A1A1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20040" y="164592"/>
            <a:ext cx="4389120" cy="219456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47920"/>
                </a:solidFill>
                <a:latin typeface="Aptos"/>
              </a:defRPr>
            </a:pPr>
            <a:r>
              <a:t>SOUTH GALWAY STORMERS BASKETBALL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0" y="164592"/>
            <a:ext cx="3474720" cy="219456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 algn="r">
              <a:defRPr sz="900" b="1">
                <a:solidFill>
                  <a:srgbClr val="FFFFFF"/>
                </a:solidFill>
                <a:latin typeface="Aptos"/>
              </a:defRPr>
            </a:pPr>
            <a:r>
              <a:t>ACADEMY ACTIVITY PACK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11480" y="868680"/>
            <a:ext cx="6492240" cy="50292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2800" b="1">
                <a:solidFill>
                  <a:srgbClr val="1A1A1A"/>
                </a:solidFill>
                <a:latin typeface="Georgia"/>
              </a:defRPr>
            </a:pPr>
            <a:r>
              <a:t>TURNOVER TRANSITION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38912" y="1417320"/>
            <a:ext cx="1600200" cy="292608"/>
          </a:xfrm>
          <a:prstGeom prst="roundRect">
            <a:avLst/>
          </a:prstGeom>
          <a:solidFill>
            <a:srgbClr val="F47920"/>
          </a:solidFill>
          <a:ln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DEFENCE AND SMALL SIDED GAMES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148840" y="1417320"/>
            <a:ext cx="1600200" cy="292608"/>
          </a:xfrm>
          <a:prstGeom prst="roundRect">
            <a:avLst/>
          </a:prstGeom>
          <a:solidFill>
            <a:srgbClr val="FFD700"/>
          </a:solidFill>
          <a:ln>
            <a:solidFill>
              <a:srgbClr val="FFD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8–10 MIN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858768" y="1417320"/>
            <a:ext cx="1600200" cy="292608"/>
          </a:xfrm>
          <a:prstGeom prst="roundRect">
            <a:avLst/>
          </a:prstGeom>
          <a:solidFill>
            <a:srgbClr val="68FF6A"/>
          </a:solidFill>
          <a:ln>
            <a:solidFill>
              <a:srgbClr val="68FF6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HALF COURT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75488" y="1810512"/>
            <a:ext cx="658368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Primary focus: Next-play response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57200" y="2240280"/>
            <a:ext cx="4160520" cy="297180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94360" y="2350008"/>
            <a:ext cx="388620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SETUP / HOW TO RUN IT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21792" y="2715768"/>
            <a:ext cx="3840480" cy="2404872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Play 3v3 or 4v4.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On turnover, teams immediately change direction.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Coach encourages recovery and communication.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Keep possessions short.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800600" y="2240280"/>
            <a:ext cx="2697480" cy="141732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68FF6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4937760" y="2350008"/>
            <a:ext cx="242316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COACHING CUES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965192" y="2715768"/>
            <a:ext cx="2377440" cy="850392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React now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Talk early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Sprint to space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800600" y="3730752"/>
            <a:ext cx="2697480" cy="1627632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FFD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4937760" y="3840480"/>
            <a:ext cx="242316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ADJUST THE CHALLENGE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965192" y="4206240"/>
            <a:ext cx="2377440" cy="1060704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Easier: Walk-through changes.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Harder: Add time pressure.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818120" y="1892807"/>
            <a:ext cx="2743200" cy="27432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200" b="1">
                <a:solidFill>
                  <a:srgbClr val="1A1A1A"/>
                </a:solidFill>
                <a:latin typeface="Aptos"/>
              </a:defRPr>
            </a:pPr>
            <a:r>
              <a:t>ACTIVITY DIAGRAM</a:t>
            </a:r>
          </a:p>
        </p:txBody>
      </p:sp>
      <p:sp>
        <p:nvSpPr>
          <p:cNvPr id="20" name="Rectangle 19"/>
          <p:cNvSpPr/>
          <p:nvPr/>
        </p:nvSpPr>
        <p:spPr>
          <a:xfrm>
            <a:off x="7726679" y="2240280"/>
            <a:ext cx="3886200" cy="2971800"/>
          </a:xfrm>
          <a:prstGeom prst="rect">
            <a:avLst/>
          </a:prstGeom>
          <a:solidFill>
            <a:srgbClr val="F8F8F8"/>
          </a:solidFill>
          <a:ln w="16510"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9669780" y="2240280"/>
            <a:ext cx="9144" cy="2971800"/>
          </a:xfrm>
          <a:prstGeom prst="rect">
            <a:avLst/>
          </a:prstGeom>
          <a:solidFill>
            <a:srgbClr val="C8C8C8"/>
          </a:solidFill>
          <a:ln>
            <a:solidFill>
              <a:srgbClr val="C8C8C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10524744" y="2894076"/>
            <a:ext cx="699516" cy="1664208"/>
          </a:xfrm>
          <a:prstGeom prst="rect">
            <a:avLst/>
          </a:prstGeom>
          <a:noFill/>
          <a:ln w="1524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11263122" y="3518154"/>
            <a:ext cx="27432" cy="416052"/>
          </a:xfrm>
          <a:prstGeom prst="rect">
            <a:avLst/>
          </a:prstGeom>
          <a:solidFill>
            <a:srgbClr val="1A1A1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11127105" y="3637026"/>
            <a:ext cx="164592" cy="164592"/>
          </a:xfrm>
          <a:prstGeom prst="ellipse">
            <a:avLst/>
          </a:prstGeom>
          <a:noFill/>
          <a:ln w="1651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Oval 24"/>
          <p:cNvSpPr/>
          <p:nvPr/>
        </p:nvSpPr>
        <p:spPr>
          <a:xfrm>
            <a:off x="9397746" y="3399282"/>
            <a:ext cx="544068" cy="653796"/>
          </a:xfrm>
          <a:prstGeom prst="ellipse">
            <a:avLst/>
          </a:prstGeom>
          <a:noFill/>
          <a:ln>
            <a:solidFill>
              <a:srgbClr val="D2D2D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Oval 25"/>
          <p:cNvSpPr/>
          <p:nvPr/>
        </p:nvSpPr>
        <p:spPr>
          <a:xfrm>
            <a:off x="8325612" y="2882646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1</a:t>
            </a:r>
          </a:p>
        </p:txBody>
      </p:sp>
      <p:sp>
        <p:nvSpPr>
          <p:cNvPr id="27" name="Oval 26"/>
          <p:cNvSpPr/>
          <p:nvPr/>
        </p:nvSpPr>
        <p:spPr>
          <a:xfrm>
            <a:off x="8714232" y="3833622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2</a:t>
            </a:r>
          </a:p>
        </p:txBody>
      </p:sp>
      <p:sp>
        <p:nvSpPr>
          <p:cNvPr id="28" name="Oval 27"/>
          <p:cNvSpPr/>
          <p:nvPr/>
        </p:nvSpPr>
        <p:spPr>
          <a:xfrm>
            <a:off x="9374886" y="3268980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3</a:t>
            </a:r>
          </a:p>
        </p:txBody>
      </p:sp>
      <p:sp>
        <p:nvSpPr>
          <p:cNvPr id="29" name="Oval 28"/>
          <p:cNvSpPr/>
          <p:nvPr/>
        </p:nvSpPr>
        <p:spPr>
          <a:xfrm>
            <a:off x="9880092" y="4160520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4</a:t>
            </a:r>
          </a:p>
        </p:txBody>
      </p:sp>
      <p:sp>
        <p:nvSpPr>
          <p:cNvPr id="30" name="Oval 29"/>
          <p:cNvSpPr/>
          <p:nvPr/>
        </p:nvSpPr>
        <p:spPr>
          <a:xfrm>
            <a:off x="10657332" y="3536442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5</a:t>
            </a:r>
          </a:p>
        </p:txBody>
      </p:sp>
      <p:sp>
        <p:nvSpPr>
          <p:cNvPr id="31" name="Oval 30"/>
          <p:cNvSpPr/>
          <p:nvPr/>
        </p:nvSpPr>
        <p:spPr>
          <a:xfrm>
            <a:off x="8092440" y="4576572"/>
            <a:ext cx="201168" cy="201168"/>
          </a:xfrm>
          <a:prstGeom prst="ellipse">
            <a:avLst/>
          </a:prstGeom>
          <a:solidFill>
            <a:srgbClr val="68FF6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C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457200" y="5504688"/>
            <a:ext cx="11155680" cy="566928"/>
          </a:xfrm>
          <a:prstGeom prst="roundRect">
            <a:avLst/>
          </a:prstGeom>
          <a:solidFill>
            <a:srgbClr val="1A1A1A"/>
          </a:solidFill>
          <a:ln w="15240"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658368" y="5660136"/>
            <a:ext cx="1188720" cy="18288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47920"/>
                </a:solidFill>
                <a:latin typeface="Aptos"/>
              </a:defRPr>
            </a:pPr>
            <a:r>
              <a:t>COACH'S EYES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737360" y="5641848"/>
            <a:ext cx="457200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000" b="0">
                <a:solidFill>
                  <a:srgbClr val="FFFFFF"/>
                </a:solidFill>
                <a:latin typeface="Aptos"/>
              </a:defRPr>
            </a:pPr>
            <a:r>
              <a:t>Coach the one cue that matters most for this age group.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537960" y="5660136"/>
            <a:ext cx="731520" cy="18288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FD700"/>
                </a:solidFill>
                <a:latin typeface="Aptos"/>
              </a:defRPr>
            </a:pPr>
            <a:r>
              <a:t>SAFETY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223760" y="5641848"/>
            <a:ext cx="402336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000" b="0">
                <a:solidFill>
                  <a:srgbClr val="FFFFFF"/>
                </a:solidFill>
                <a:latin typeface="Aptos"/>
              </a:defRPr>
            </a:pPr>
            <a:r>
              <a:t>Clear court edges before starting.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320040" y="6473952"/>
            <a:ext cx="594360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800" b="1">
                <a:solidFill>
                  <a:srgbClr val="6E6E6E"/>
                </a:solidFill>
                <a:latin typeface="Aptos"/>
              </a:defRPr>
            </a:pPr>
            <a:r>
              <a:t>SOUTH GALWAY STORMERS BASKETBALL • PRACTICE ACTIVITY LIBRARY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1567160" y="6473952"/>
            <a:ext cx="27432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 algn="r">
              <a:defRPr sz="800" b="1">
                <a:solidFill>
                  <a:srgbClr val="6E6E6E"/>
                </a:solidFill>
                <a:latin typeface="Aptos"/>
              </a:defRPr>
            </a:pPr>
            <a:r>
              <a:t>53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1A1A1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20040" y="164592"/>
            <a:ext cx="4389120" cy="219456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47920"/>
                </a:solidFill>
                <a:latin typeface="Aptos"/>
              </a:defRPr>
            </a:pPr>
            <a:r>
              <a:t>SOUTH GALWAY STORMERS BASKETBALL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0" y="164592"/>
            <a:ext cx="3474720" cy="219456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 algn="r">
              <a:defRPr sz="900" b="1">
                <a:solidFill>
                  <a:srgbClr val="FFFFFF"/>
                </a:solidFill>
                <a:latin typeface="Aptos"/>
              </a:defRPr>
            </a:pPr>
            <a:r>
              <a:t>ACADEMY ACTIVITY PACK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11480" y="868680"/>
            <a:ext cx="6492240" cy="50292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2800" b="1">
                <a:solidFill>
                  <a:srgbClr val="1A1A1A"/>
                </a:solidFill>
                <a:latin typeface="Georgia"/>
              </a:defRPr>
            </a:pPr>
            <a:r>
              <a:t>FOLLOW THE LEADER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38912" y="1417320"/>
            <a:ext cx="1600200" cy="292608"/>
          </a:xfrm>
          <a:prstGeom prst="roundRect">
            <a:avLst/>
          </a:prstGeom>
          <a:solidFill>
            <a:srgbClr val="68FF6A"/>
          </a:solidFill>
          <a:ln>
            <a:solidFill>
              <a:srgbClr val="68FF6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MOVEMENT AND WARM UPS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148840" y="1417320"/>
            <a:ext cx="1600200" cy="292608"/>
          </a:xfrm>
          <a:prstGeom prst="roundRect">
            <a:avLst/>
          </a:prstGeom>
          <a:solidFill>
            <a:srgbClr val="FFD700"/>
          </a:solidFill>
          <a:ln>
            <a:solidFill>
              <a:srgbClr val="FFD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5–8 MIN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858768" y="1417320"/>
            <a:ext cx="1600200" cy="292608"/>
          </a:xfrm>
          <a:prstGeom prst="roundRect">
            <a:avLst/>
          </a:prstGeom>
          <a:solidFill>
            <a:srgbClr val="68FF6A"/>
          </a:solidFill>
          <a:ln>
            <a:solidFill>
              <a:srgbClr val="68FF6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HALF COURT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75488" y="1810512"/>
            <a:ext cx="658368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Primary focus: Coordination and varied movement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57200" y="2240280"/>
            <a:ext cx="4160520" cy="297180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94360" y="2350008"/>
            <a:ext cx="388620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SETUP / HOW TO RUN IT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21792" y="2715768"/>
            <a:ext cx="3840480" cy="2404872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Small groups travel behind a leader.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Leader changes movement every few steps.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Rotate leaders often so many players lead.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Add a ball for older groups.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800600" y="2240280"/>
            <a:ext cx="2697480" cy="141732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68FF6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4937760" y="2350008"/>
            <a:ext cx="242316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COACHING CUES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965192" y="2715768"/>
            <a:ext cx="2377440" cy="850392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Copy movement, not speed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Leave space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Change leaders quickly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800600" y="3730752"/>
            <a:ext cx="2697480" cy="1627632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FFD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4937760" y="3840480"/>
            <a:ext cx="242316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ADJUST THE CHALLENGE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965192" y="4206240"/>
            <a:ext cx="2377440" cy="1060704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Easier: Use walking and simple shapes.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Harder: Add dribble, pivots or reaction calls.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818120" y="1892807"/>
            <a:ext cx="2743200" cy="27432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200" b="1">
                <a:solidFill>
                  <a:srgbClr val="1A1A1A"/>
                </a:solidFill>
                <a:latin typeface="Aptos"/>
              </a:defRPr>
            </a:pPr>
            <a:r>
              <a:t>ACTIVITY DIAGRAM</a:t>
            </a:r>
          </a:p>
        </p:txBody>
      </p:sp>
      <p:sp>
        <p:nvSpPr>
          <p:cNvPr id="20" name="Rectangle 19"/>
          <p:cNvSpPr/>
          <p:nvPr/>
        </p:nvSpPr>
        <p:spPr>
          <a:xfrm>
            <a:off x="7726679" y="2240280"/>
            <a:ext cx="3886200" cy="2971800"/>
          </a:xfrm>
          <a:prstGeom prst="rect">
            <a:avLst/>
          </a:prstGeom>
          <a:solidFill>
            <a:srgbClr val="F8F8F8"/>
          </a:solidFill>
          <a:ln w="16510"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9669780" y="2240280"/>
            <a:ext cx="9144" cy="2971800"/>
          </a:xfrm>
          <a:prstGeom prst="rect">
            <a:avLst/>
          </a:prstGeom>
          <a:solidFill>
            <a:srgbClr val="C8C8C8"/>
          </a:solidFill>
          <a:ln>
            <a:solidFill>
              <a:srgbClr val="C8C8C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10524744" y="2894076"/>
            <a:ext cx="699516" cy="1664208"/>
          </a:xfrm>
          <a:prstGeom prst="rect">
            <a:avLst/>
          </a:prstGeom>
          <a:noFill/>
          <a:ln w="1524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11263122" y="3518154"/>
            <a:ext cx="27432" cy="416052"/>
          </a:xfrm>
          <a:prstGeom prst="rect">
            <a:avLst/>
          </a:prstGeom>
          <a:solidFill>
            <a:srgbClr val="1A1A1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11127105" y="3637026"/>
            <a:ext cx="164592" cy="164592"/>
          </a:xfrm>
          <a:prstGeom prst="ellipse">
            <a:avLst/>
          </a:prstGeom>
          <a:noFill/>
          <a:ln w="1651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Oval 24"/>
          <p:cNvSpPr/>
          <p:nvPr/>
        </p:nvSpPr>
        <p:spPr>
          <a:xfrm>
            <a:off x="9397746" y="3399282"/>
            <a:ext cx="544068" cy="653796"/>
          </a:xfrm>
          <a:prstGeom prst="ellipse">
            <a:avLst/>
          </a:prstGeom>
          <a:noFill/>
          <a:ln>
            <a:solidFill>
              <a:srgbClr val="D2D2D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Oval 25"/>
          <p:cNvSpPr/>
          <p:nvPr/>
        </p:nvSpPr>
        <p:spPr>
          <a:xfrm>
            <a:off x="8325612" y="3625596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1</a:t>
            </a:r>
          </a:p>
        </p:txBody>
      </p:sp>
      <p:sp>
        <p:nvSpPr>
          <p:cNvPr id="27" name="Oval 26"/>
          <p:cNvSpPr/>
          <p:nvPr/>
        </p:nvSpPr>
        <p:spPr>
          <a:xfrm>
            <a:off x="8986266" y="2882646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2</a:t>
            </a:r>
          </a:p>
        </p:txBody>
      </p:sp>
      <p:sp>
        <p:nvSpPr>
          <p:cNvPr id="28" name="Oval 27"/>
          <p:cNvSpPr/>
          <p:nvPr/>
        </p:nvSpPr>
        <p:spPr>
          <a:xfrm>
            <a:off x="8986266" y="4279392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3</a:t>
            </a:r>
          </a:p>
        </p:txBody>
      </p:sp>
      <p:sp>
        <p:nvSpPr>
          <p:cNvPr id="29" name="Oval 28"/>
          <p:cNvSpPr/>
          <p:nvPr/>
        </p:nvSpPr>
        <p:spPr>
          <a:xfrm>
            <a:off x="9957816" y="3179826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4</a:t>
            </a:r>
          </a:p>
        </p:txBody>
      </p:sp>
      <p:sp>
        <p:nvSpPr>
          <p:cNvPr id="30" name="Oval 29"/>
          <p:cNvSpPr/>
          <p:nvPr/>
        </p:nvSpPr>
        <p:spPr>
          <a:xfrm>
            <a:off x="10346436" y="3982211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5</a:t>
            </a:r>
          </a:p>
        </p:txBody>
      </p:sp>
      <p:sp>
        <p:nvSpPr>
          <p:cNvPr id="31" name="Oval 30"/>
          <p:cNvSpPr/>
          <p:nvPr/>
        </p:nvSpPr>
        <p:spPr>
          <a:xfrm>
            <a:off x="7936992" y="2674620"/>
            <a:ext cx="201168" cy="201168"/>
          </a:xfrm>
          <a:prstGeom prst="ellipse">
            <a:avLst/>
          </a:prstGeom>
          <a:solidFill>
            <a:srgbClr val="68FF6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C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457200" y="5504688"/>
            <a:ext cx="11155680" cy="566928"/>
          </a:xfrm>
          <a:prstGeom prst="roundRect">
            <a:avLst/>
          </a:prstGeom>
          <a:solidFill>
            <a:srgbClr val="1A1A1A"/>
          </a:solidFill>
          <a:ln w="15240"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658368" y="5660136"/>
            <a:ext cx="1188720" cy="18288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47920"/>
                </a:solidFill>
                <a:latin typeface="Aptos"/>
              </a:defRPr>
            </a:pPr>
            <a:r>
              <a:t>COACH'S EYES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737360" y="5641848"/>
            <a:ext cx="457200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000" b="0">
                <a:solidFill>
                  <a:srgbClr val="FFFFFF"/>
                </a:solidFill>
                <a:latin typeface="Aptos"/>
              </a:defRPr>
            </a:pPr>
            <a:r>
              <a:t>Coach the one cue that matters most for this age group.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537960" y="5660136"/>
            <a:ext cx="731520" cy="18288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FD700"/>
                </a:solidFill>
                <a:latin typeface="Aptos"/>
              </a:defRPr>
            </a:pPr>
            <a:r>
              <a:t>SAFETY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223760" y="5641848"/>
            <a:ext cx="402336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000" b="0">
                <a:solidFill>
                  <a:srgbClr val="FFFFFF"/>
                </a:solidFill>
                <a:latin typeface="Aptos"/>
              </a:defRPr>
            </a:pPr>
            <a:r>
              <a:t>Keep leaders away from walls and doors.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320040" y="6473952"/>
            <a:ext cx="594360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800" b="1">
                <a:solidFill>
                  <a:srgbClr val="6E6E6E"/>
                </a:solidFill>
                <a:latin typeface="Aptos"/>
              </a:defRPr>
            </a:pPr>
            <a:r>
              <a:t>SOUTH GALWAY STORMERS BASKETBALL • PRACTICE ACTIVITY LIBRARY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1567160" y="6473952"/>
            <a:ext cx="27432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 algn="r">
              <a:defRPr sz="800" b="1">
                <a:solidFill>
                  <a:srgbClr val="6E6E6E"/>
                </a:solidFill>
                <a:latin typeface="Aptos"/>
              </a:defRPr>
            </a:pPr>
            <a:r>
              <a:t>6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1A1A1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20040" y="164592"/>
            <a:ext cx="4389120" cy="219456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47920"/>
                </a:solidFill>
                <a:latin typeface="Aptos"/>
              </a:defRPr>
            </a:pPr>
            <a:r>
              <a:t>SOUTH GALWAY STORMERS BASKETBALL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0" y="164592"/>
            <a:ext cx="3474720" cy="219456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 algn="r">
              <a:defRPr sz="900" b="1">
                <a:solidFill>
                  <a:srgbClr val="FFFFFF"/>
                </a:solidFill>
                <a:latin typeface="Aptos"/>
              </a:defRPr>
            </a:pPr>
            <a:r>
              <a:t>ACADEMY ACTIVITY PACK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11480" y="868680"/>
            <a:ext cx="6492240" cy="50292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2800" b="1">
                <a:solidFill>
                  <a:srgbClr val="1A1A1A"/>
                </a:solidFill>
                <a:latin typeface="Georgia"/>
              </a:defRPr>
            </a:pPr>
            <a:r>
              <a:t>MIRROR MOVES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38912" y="1417320"/>
            <a:ext cx="1600200" cy="292608"/>
          </a:xfrm>
          <a:prstGeom prst="roundRect">
            <a:avLst/>
          </a:prstGeom>
          <a:solidFill>
            <a:srgbClr val="68FF6A"/>
          </a:solidFill>
          <a:ln>
            <a:solidFill>
              <a:srgbClr val="68FF6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MOVEMENT AND WARM UPS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148840" y="1417320"/>
            <a:ext cx="1600200" cy="292608"/>
          </a:xfrm>
          <a:prstGeom prst="roundRect">
            <a:avLst/>
          </a:prstGeom>
          <a:solidFill>
            <a:srgbClr val="FFD700"/>
          </a:solidFill>
          <a:ln>
            <a:solidFill>
              <a:srgbClr val="FFD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6–8 MIN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858768" y="1417320"/>
            <a:ext cx="1600200" cy="292608"/>
          </a:xfrm>
          <a:prstGeom prst="roundRect">
            <a:avLst/>
          </a:prstGeom>
          <a:solidFill>
            <a:srgbClr val="68FF6A"/>
          </a:solidFill>
          <a:ln>
            <a:solidFill>
              <a:srgbClr val="68FF6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PAIRS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75488" y="1810512"/>
            <a:ext cx="658368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Primary focus: Balance, reaction and body control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57200" y="2240280"/>
            <a:ext cx="4160520" cy="297180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94360" y="2350008"/>
            <a:ext cx="388620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SETUP / HOW TO RUN IT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21792" y="2715768"/>
            <a:ext cx="3840480" cy="2404872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Partner A moves in a small lane.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Partner B mirrors without contact.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Switch every 30 seconds.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Add ball handling or defensive stance.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800600" y="2240280"/>
            <a:ext cx="2697480" cy="141732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68FF6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4937760" y="2350008"/>
            <a:ext cx="242316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COACHING CUES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965192" y="2715768"/>
            <a:ext cx="2377440" cy="850392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Stay low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Chest up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React, do not guess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800600" y="3730752"/>
            <a:ext cx="2697480" cy="1627632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FFD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4937760" y="3840480"/>
            <a:ext cx="242316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ADJUST THE CHALLENGE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965192" y="4206240"/>
            <a:ext cx="2377440" cy="1060704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Easier: Remove the ball.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Harder: Add one ball or quicker direction changes.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818120" y="1892807"/>
            <a:ext cx="2743200" cy="27432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200" b="1">
                <a:solidFill>
                  <a:srgbClr val="1A1A1A"/>
                </a:solidFill>
                <a:latin typeface="Aptos"/>
              </a:defRPr>
            </a:pPr>
            <a:r>
              <a:t>ACTIVITY DIAGRAM</a:t>
            </a:r>
          </a:p>
        </p:txBody>
      </p:sp>
      <p:sp>
        <p:nvSpPr>
          <p:cNvPr id="20" name="Rectangle 19"/>
          <p:cNvSpPr/>
          <p:nvPr/>
        </p:nvSpPr>
        <p:spPr>
          <a:xfrm>
            <a:off x="7726679" y="2240280"/>
            <a:ext cx="3886200" cy="2971800"/>
          </a:xfrm>
          <a:prstGeom prst="rect">
            <a:avLst/>
          </a:prstGeom>
          <a:solidFill>
            <a:srgbClr val="F8F8F8"/>
          </a:solidFill>
          <a:ln w="16510"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9669780" y="2240280"/>
            <a:ext cx="9144" cy="2971800"/>
          </a:xfrm>
          <a:prstGeom prst="rect">
            <a:avLst/>
          </a:prstGeom>
          <a:solidFill>
            <a:srgbClr val="C8C8C8"/>
          </a:solidFill>
          <a:ln>
            <a:solidFill>
              <a:srgbClr val="C8C8C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10524744" y="2894076"/>
            <a:ext cx="699516" cy="1664208"/>
          </a:xfrm>
          <a:prstGeom prst="rect">
            <a:avLst/>
          </a:prstGeom>
          <a:noFill/>
          <a:ln w="1524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11263122" y="3518154"/>
            <a:ext cx="27432" cy="416052"/>
          </a:xfrm>
          <a:prstGeom prst="rect">
            <a:avLst/>
          </a:prstGeom>
          <a:solidFill>
            <a:srgbClr val="1A1A1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11127105" y="3637026"/>
            <a:ext cx="164592" cy="164592"/>
          </a:xfrm>
          <a:prstGeom prst="ellipse">
            <a:avLst/>
          </a:prstGeom>
          <a:noFill/>
          <a:ln w="1651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Oval 24"/>
          <p:cNvSpPr/>
          <p:nvPr/>
        </p:nvSpPr>
        <p:spPr>
          <a:xfrm>
            <a:off x="9397746" y="3399282"/>
            <a:ext cx="544068" cy="653796"/>
          </a:xfrm>
          <a:prstGeom prst="ellipse">
            <a:avLst/>
          </a:prstGeom>
          <a:noFill/>
          <a:ln>
            <a:solidFill>
              <a:srgbClr val="D2D2D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Oval 25"/>
          <p:cNvSpPr/>
          <p:nvPr/>
        </p:nvSpPr>
        <p:spPr>
          <a:xfrm>
            <a:off x="8403336" y="2674620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1</a:t>
            </a:r>
          </a:p>
        </p:txBody>
      </p:sp>
      <p:sp>
        <p:nvSpPr>
          <p:cNvPr id="27" name="Oval 26"/>
          <p:cNvSpPr/>
          <p:nvPr/>
        </p:nvSpPr>
        <p:spPr>
          <a:xfrm>
            <a:off x="8403336" y="4576572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2</a:t>
            </a:r>
          </a:p>
        </p:txBody>
      </p:sp>
      <p:sp>
        <p:nvSpPr>
          <p:cNvPr id="28" name="Oval 27"/>
          <p:cNvSpPr/>
          <p:nvPr/>
        </p:nvSpPr>
        <p:spPr>
          <a:xfrm>
            <a:off x="9569196" y="3625596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3</a:t>
            </a:r>
          </a:p>
        </p:txBody>
      </p:sp>
      <p:sp>
        <p:nvSpPr>
          <p:cNvPr id="29" name="Oval 28"/>
          <p:cNvSpPr/>
          <p:nvPr/>
        </p:nvSpPr>
        <p:spPr>
          <a:xfrm>
            <a:off x="10268712" y="2852928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4</a:t>
            </a:r>
          </a:p>
        </p:txBody>
      </p:sp>
      <p:sp>
        <p:nvSpPr>
          <p:cNvPr id="30" name="Oval 29"/>
          <p:cNvSpPr/>
          <p:nvPr/>
        </p:nvSpPr>
        <p:spPr>
          <a:xfrm>
            <a:off x="10890504" y="3625596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5</a:t>
            </a:r>
          </a:p>
        </p:txBody>
      </p:sp>
      <p:sp>
        <p:nvSpPr>
          <p:cNvPr id="31" name="Oval 30"/>
          <p:cNvSpPr/>
          <p:nvPr/>
        </p:nvSpPr>
        <p:spPr>
          <a:xfrm>
            <a:off x="8014716" y="3625596"/>
            <a:ext cx="201168" cy="201168"/>
          </a:xfrm>
          <a:prstGeom prst="ellipse">
            <a:avLst/>
          </a:prstGeom>
          <a:solidFill>
            <a:srgbClr val="68FF6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C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457200" y="5504688"/>
            <a:ext cx="11155680" cy="566928"/>
          </a:xfrm>
          <a:prstGeom prst="roundRect">
            <a:avLst/>
          </a:prstGeom>
          <a:solidFill>
            <a:srgbClr val="1A1A1A"/>
          </a:solidFill>
          <a:ln w="15240"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658368" y="5660136"/>
            <a:ext cx="1188720" cy="18288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47920"/>
                </a:solidFill>
                <a:latin typeface="Aptos"/>
              </a:defRPr>
            </a:pPr>
            <a:r>
              <a:t>COACH'S EYES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737360" y="5641848"/>
            <a:ext cx="457200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000" b="0">
                <a:solidFill>
                  <a:srgbClr val="FFFFFF"/>
                </a:solidFill>
                <a:latin typeface="Aptos"/>
              </a:defRPr>
            </a:pPr>
            <a:r>
              <a:t>Coach the one cue that matters most for this age group.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537960" y="5660136"/>
            <a:ext cx="731520" cy="18288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FD700"/>
                </a:solidFill>
                <a:latin typeface="Aptos"/>
              </a:defRPr>
            </a:pPr>
            <a:r>
              <a:t>SAFETY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223760" y="5641848"/>
            <a:ext cx="402336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000" b="0">
                <a:solidFill>
                  <a:srgbClr val="FFFFFF"/>
                </a:solidFill>
                <a:latin typeface="Aptos"/>
              </a:defRPr>
            </a:pPr>
            <a:r>
              <a:t>Keep lanes separated.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320040" y="6473952"/>
            <a:ext cx="594360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800" b="1">
                <a:solidFill>
                  <a:srgbClr val="6E6E6E"/>
                </a:solidFill>
                <a:latin typeface="Aptos"/>
              </a:defRPr>
            </a:pPr>
            <a:r>
              <a:t>SOUTH GALWAY STORMERS BASKETBALL • PRACTICE ACTIVITY LIBRARY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1567160" y="6473952"/>
            <a:ext cx="27432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 algn="r">
              <a:defRPr sz="800" b="1">
                <a:solidFill>
                  <a:srgbClr val="6E6E6E"/>
                </a:solidFill>
                <a:latin typeface="Aptos"/>
              </a:defRPr>
            </a:pPr>
            <a:r>
              <a:t>7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1A1A1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20040" y="164592"/>
            <a:ext cx="4389120" cy="219456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47920"/>
                </a:solidFill>
                <a:latin typeface="Aptos"/>
              </a:defRPr>
            </a:pPr>
            <a:r>
              <a:t>SOUTH GALWAY STORMERS BASKETBALL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0" y="164592"/>
            <a:ext cx="3474720" cy="219456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 algn="r">
              <a:defRPr sz="900" b="1">
                <a:solidFill>
                  <a:srgbClr val="FFFFFF"/>
                </a:solidFill>
                <a:latin typeface="Aptos"/>
              </a:defRPr>
            </a:pPr>
            <a:r>
              <a:t>ACADEMY ACTIVITY PACK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11480" y="868680"/>
            <a:ext cx="6492240" cy="50292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2800" b="1">
                <a:solidFill>
                  <a:srgbClr val="1A1A1A"/>
                </a:solidFill>
                <a:latin typeface="Georgia"/>
              </a:defRPr>
            </a:pPr>
            <a:r>
              <a:t>CONE REACTION RACE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38912" y="1417320"/>
            <a:ext cx="1600200" cy="292608"/>
          </a:xfrm>
          <a:prstGeom prst="roundRect">
            <a:avLst/>
          </a:prstGeom>
          <a:solidFill>
            <a:srgbClr val="68FF6A"/>
          </a:solidFill>
          <a:ln>
            <a:solidFill>
              <a:srgbClr val="68FF6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MOVEMENT AND WARM UPS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148840" y="1417320"/>
            <a:ext cx="1600200" cy="292608"/>
          </a:xfrm>
          <a:prstGeom prst="roundRect">
            <a:avLst/>
          </a:prstGeom>
          <a:solidFill>
            <a:srgbClr val="FFD700"/>
          </a:solidFill>
          <a:ln>
            <a:solidFill>
              <a:srgbClr val="FFD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5–7 MIN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858768" y="1417320"/>
            <a:ext cx="1600200" cy="292608"/>
          </a:xfrm>
          <a:prstGeom prst="roundRect">
            <a:avLst/>
          </a:prstGeom>
          <a:solidFill>
            <a:srgbClr val="68FF6A"/>
          </a:solidFill>
          <a:ln>
            <a:solidFill>
              <a:srgbClr val="68FF6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SHORT LANES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75488" y="1810512"/>
            <a:ext cx="658368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Primary focus: Reaction and acceleration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57200" y="2240280"/>
            <a:ext cx="4160520" cy="297180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94360" y="2350008"/>
            <a:ext cx="388620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SETUP / HOW TO RUN IT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21792" y="2715768"/>
            <a:ext cx="3840480" cy="2404872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Players start in pairs facing cones.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Coach calls colour or number.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Players move to target, stop and return.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Progress to ball in hand or dribble.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800600" y="2240280"/>
            <a:ext cx="2697480" cy="141732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68FF6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4937760" y="2350008"/>
            <a:ext cx="242316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COACHING CUES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965192" y="2715768"/>
            <a:ext cx="2377440" cy="850392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First step strong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Stop under control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Head up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800600" y="3730752"/>
            <a:ext cx="2697480" cy="1627632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FFD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4937760" y="3840480"/>
            <a:ext cx="242316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ADJUST THE CHALLENGE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965192" y="4206240"/>
            <a:ext cx="2377440" cy="1060704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Easier: Walk to cones.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Harder: Add defender or wrong-foot calls.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818120" y="1892807"/>
            <a:ext cx="2743200" cy="27432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200" b="1">
                <a:solidFill>
                  <a:srgbClr val="1A1A1A"/>
                </a:solidFill>
                <a:latin typeface="Aptos"/>
              </a:defRPr>
            </a:pPr>
            <a:r>
              <a:t>ACTIVITY DIAGRAM</a:t>
            </a:r>
          </a:p>
        </p:txBody>
      </p:sp>
      <p:sp>
        <p:nvSpPr>
          <p:cNvPr id="20" name="Rectangle 19"/>
          <p:cNvSpPr/>
          <p:nvPr/>
        </p:nvSpPr>
        <p:spPr>
          <a:xfrm>
            <a:off x="7726679" y="2240280"/>
            <a:ext cx="3886200" cy="2971800"/>
          </a:xfrm>
          <a:prstGeom prst="rect">
            <a:avLst/>
          </a:prstGeom>
          <a:solidFill>
            <a:srgbClr val="F8F8F8"/>
          </a:solidFill>
          <a:ln w="16510"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9669780" y="2240280"/>
            <a:ext cx="9144" cy="2971800"/>
          </a:xfrm>
          <a:prstGeom prst="rect">
            <a:avLst/>
          </a:prstGeom>
          <a:solidFill>
            <a:srgbClr val="C8C8C8"/>
          </a:solidFill>
          <a:ln>
            <a:solidFill>
              <a:srgbClr val="C8C8C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10524744" y="2894076"/>
            <a:ext cx="699516" cy="1664208"/>
          </a:xfrm>
          <a:prstGeom prst="rect">
            <a:avLst/>
          </a:prstGeom>
          <a:noFill/>
          <a:ln w="1524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11263122" y="3518154"/>
            <a:ext cx="27432" cy="416052"/>
          </a:xfrm>
          <a:prstGeom prst="rect">
            <a:avLst/>
          </a:prstGeom>
          <a:solidFill>
            <a:srgbClr val="1A1A1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11127105" y="3637026"/>
            <a:ext cx="164592" cy="164592"/>
          </a:xfrm>
          <a:prstGeom prst="ellipse">
            <a:avLst/>
          </a:prstGeom>
          <a:noFill/>
          <a:ln w="1651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Oval 24"/>
          <p:cNvSpPr/>
          <p:nvPr/>
        </p:nvSpPr>
        <p:spPr>
          <a:xfrm>
            <a:off x="9397746" y="3399282"/>
            <a:ext cx="544068" cy="653796"/>
          </a:xfrm>
          <a:prstGeom prst="ellipse">
            <a:avLst/>
          </a:prstGeom>
          <a:noFill/>
          <a:ln>
            <a:solidFill>
              <a:srgbClr val="D2D2D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Oval 25"/>
          <p:cNvSpPr/>
          <p:nvPr/>
        </p:nvSpPr>
        <p:spPr>
          <a:xfrm>
            <a:off x="8325612" y="2882646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1</a:t>
            </a:r>
          </a:p>
        </p:txBody>
      </p:sp>
      <p:sp>
        <p:nvSpPr>
          <p:cNvPr id="27" name="Oval 26"/>
          <p:cNvSpPr/>
          <p:nvPr/>
        </p:nvSpPr>
        <p:spPr>
          <a:xfrm>
            <a:off x="8714232" y="3833622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2</a:t>
            </a:r>
          </a:p>
        </p:txBody>
      </p:sp>
      <p:sp>
        <p:nvSpPr>
          <p:cNvPr id="28" name="Oval 27"/>
          <p:cNvSpPr/>
          <p:nvPr/>
        </p:nvSpPr>
        <p:spPr>
          <a:xfrm>
            <a:off x="9374886" y="3268980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3</a:t>
            </a:r>
          </a:p>
        </p:txBody>
      </p:sp>
      <p:sp>
        <p:nvSpPr>
          <p:cNvPr id="29" name="Oval 28"/>
          <p:cNvSpPr/>
          <p:nvPr/>
        </p:nvSpPr>
        <p:spPr>
          <a:xfrm>
            <a:off x="9880092" y="4160520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4</a:t>
            </a:r>
          </a:p>
        </p:txBody>
      </p:sp>
      <p:sp>
        <p:nvSpPr>
          <p:cNvPr id="30" name="Oval 29"/>
          <p:cNvSpPr/>
          <p:nvPr/>
        </p:nvSpPr>
        <p:spPr>
          <a:xfrm>
            <a:off x="10657332" y="3536442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5</a:t>
            </a:r>
          </a:p>
        </p:txBody>
      </p:sp>
      <p:sp>
        <p:nvSpPr>
          <p:cNvPr id="31" name="Oval 30"/>
          <p:cNvSpPr/>
          <p:nvPr/>
        </p:nvSpPr>
        <p:spPr>
          <a:xfrm>
            <a:off x="8092440" y="4576572"/>
            <a:ext cx="201168" cy="201168"/>
          </a:xfrm>
          <a:prstGeom prst="ellipse">
            <a:avLst/>
          </a:prstGeom>
          <a:solidFill>
            <a:srgbClr val="68FF6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C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457200" y="5504688"/>
            <a:ext cx="11155680" cy="566928"/>
          </a:xfrm>
          <a:prstGeom prst="roundRect">
            <a:avLst/>
          </a:prstGeom>
          <a:solidFill>
            <a:srgbClr val="1A1A1A"/>
          </a:solidFill>
          <a:ln w="15240"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658368" y="5660136"/>
            <a:ext cx="1188720" cy="18288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47920"/>
                </a:solidFill>
                <a:latin typeface="Aptos"/>
              </a:defRPr>
            </a:pPr>
            <a:r>
              <a:t>COACH'S EYES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737360" y="5641848"/>
            <a:ext cx="457200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000" b="0">
                <a:solidFill>
                  <a:srgbClr val="FFFFFF"/>
                </a:solidFill>
                <a:latin typeface="Aptos"/>
              </a:defRPr>
            </a:pPr>
            <a:r>
              <a:t>Coach the one cue that matters most for this age group.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537960" y="5660136"/>
            <a:ext cx="731520" cy="18288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FD700"/>
                </a:solidFill>
                <a:latin typeface="Aptos"/>
              </a:defRPr>
            </a:pPr>
            <a:r>
              <a:t>SAFETY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223760" y="5641848"/>
            <a:ext cx="402336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000" b="0">
                <a:solidFill>
                  <a:srgbClr val="FFFFFF"/>
                </a:solidFill>
                <a:latin typeface="Aptos"/>
              </a:defRPr>
            </a:pPr>
            <a:r>
              <a:t>Race only when stopping is controlled.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320040" y="6473952"/>
            <a:ext cx="594360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800" b="1">
                <a:solidFill>
                  <a:srgbClr val="6E6E6E"/>
                </a:solidFill>
                <a:latin typeface="Aptos"/>
              </a:defRPr>
            </a:pPr>
            <a:r>
              <a:t>SOUTH GALWAY STORMERS BASKETBALL • PRACTICE ACTIVITY LIBRARY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1567160" y="6473952"/>
            <a:ext cx="27432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 algn="r">
              <a:defRPr sz="800" b="1">
                <a:solidFill>
                  <a:srgbClr val="6E6E6E"/>
                </a:solidFill>
                <a:latin typeface="Aptos"/>
              </a:defRPr>
            </a:pPr>
            <a:r>
              <a:t>8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1A1A1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20040" y="164592"/>
            <a:ext cx="4389120" cy="219456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47920"/>
                </a:solidFill>
                <a:latin typeface="Aptos"/>
              </a:defRPr>
            </a:pPr>
            <a:r>
              <a:t>SOUTH GALWAY STORMERS BASKETBALL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0" y="164592"/>
            <a:ext cx="3474720" cy="219456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 algn="r">
              <a:defRPr sz="900" b="1">
                <a:solidFill>
                  <a:srgbClr val="FFFFFF"/>
                </a:solidFill>
                <a:latin typeface="Aptos"/>
              </a:defRPr>
            </a:pPr>
            <a:r>
              <a:t>ACADEMY ACTIVITY PACK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11480" y="868680"/>
            <a:ext cx="6492240" cy="50292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2800" b="1">
                <a:solidFill>
                  <a:srgbClr val="1A1A1A"/>
                </a:solidFill>
                <a:latin typeface="Georgia"/>
              </a:defRPr>
            </a:pPr>
            <a:r>
              <a:t>BOUNDARY QUIZ GAME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38912" y="1417320"/>
            <a:ext cx="1600200" cy="292608"/>
          </a:xfrm>
          <a:prstGeom prst="roundRect">
            <a:avLst/>
          </a:prstGeom>
          <a:solidFill>
            <a:srgbClr val="68FF6A"/>
          </a:solidFill>
          <a:ln>
            <a:solidFill>
              <a:srgbClr val="68FF6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MOVEMENT AND WARM UPS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148840" y="1417320"/>
            <a:ext cx="1600200" cy="292608"/>
          </a:xfrm>
          <a:prstGeom prst="roundRect">
            <a:avLst/>
          </a:prstGeom>
          <a:solidFill>
            <a:srgbClr val="FFD700"/>
          </a:solidFill>
          <a:ln>
            <a:solidFill>
              <a:srgbClr val="FFD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5–7 MIN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858768" y="1417320"/>
            <a:ext cx="1600200" cy="292608"/>
          </a:xfrm>
          <a:prstGeom prst="roundRect">
            <a:avLst/>
          </a:prstGeom>
          <a:solidFill>
            <a:srgbClr val="68FF6A"/>
          </a:solidFill>
          <a:ln>
            <a:solidFill>
              <a:srgbClr val="68FF6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HALF COURT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75488" y="1810512"/>
            <a:ext cx="658368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Primary focus: Court language and movement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57200" y="2240280"/>
            <a:ext cx="4160520" cy="297180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94360" y="2350008"/>
            <a:ext cx="388620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SETUP / HOW TO RUN IT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21792" y="2715768"/>
            <a:ext cx="3840480" cy="2404872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Coach names a line or area.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Players move there safely with a ball.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Ask quick questions: in, out, sideline, baseline.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Return to centre on whistle.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800600" y="2240280"/>
            <a:ext cx="2697480" cy="141732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68FF6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4937760" y="2350008"/>
            <a:ext cx="242316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COACHING CUES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965192" y="2715768"/>
            <a:ext cx="2377440" cy="850392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Know the court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Move safely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Stop before the line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800600" y="3730752"/>
            <a:ext cx="2697480" cy="1627632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FFD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4937760" y="3840480"/>
            <a:ext cx="242316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ADJUST THE CHALLENGE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965192" y="4206240"/>
            <a:ext cx="2377440" cy="1060704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Easier: Use only two locations.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Harder: Add dribble and pivot before returning.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818120" y="1892807"/>
            <a:ext cx="2743200" cy="27432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200" b="1">
                <a:solidFill>
                  <a:srgbClr val="1A1A1A"/>
                </a:solidFill>
                <a:latin typeface="Aptos"/>
              </a:defRPr>
            </a:pPr>
            <a:r>
              <a:t>ACTIVITY DIAGRAM</a:t>
            </a:r>
          </a:p>
        </p:txBody>
      </p:sp>
      <p:sp>
        <p:nvSpPr>
          <p:cNvPr id="20" name="Rectangle 19"/>
          <p:cNvSpPr/>
          <p:nvPr/>
        </p:nvSpPr>
        <p:spPr>
          <a:xfrm>
            <a:off x="7726679" y="2240280"/>
            <a:ext cx="3886200" cy="2971800"/>
          </a:xfrm>
          <a:prstGeom prst="rect">
            <a:avLst/>
          </a:prstGeom>
          <a:solidFill>
            <a:srgbClr val="F8F8F8"/>
          </a:solidFill>
          <a:ln w="16510"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9669780" y="2240280"/>
            <a:ext cx="9144" cy="2971800"/>
          </a:xfrm>
          <a:prstGeom prst="rect">
            <a:avLst/>
          </a:prstGeom>
          <a:solidFill>
            <a:srgbClr val="C8C8C8"/>
          </a:solidFill>
          <a:ln>
            <a:solidFill>
              <a:srgbClr val="C8C8C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10524744" y="2894076"/>
            <a:ext cx="699516" cy="1664208"/>
          </a:xfrm>
          <a:prstGeom prst="rect">
            <a:avLst/>
          </a:prstGeom>
          <a:noFill/>
          <a:ln w="1524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11263122" y="3518154"/>
            <a:ext cx="27432" cy="416052"/>
          </a:xfrm>
          <a:prstGeom prst="rect">
            <a:avLst/>
          </a:prstGeom>
          <a:solidFill>
            <a:srgbClr val="1A1A1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11127105" y="3637026"/>
            <a:ext cx="164592" cy="164592"/>
          </a:xfrm>
          <a:prstGeom prst="ellipse">
            <a:avLst/>
          </a:prstGeom>
          <a:noFill/>
          <a:ln w="1651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Oval 24"/>
          <p:cNvSpPr/>
          <p:nvPr/>
        </p:nvSpPr>
        <p:spPr>
          <a:xfrm>
            <a:off x="9397746" y="3399282"/>
            <a:ext cx="544068" cy="653796"/>
          </a:xfrm>
          <a:prstGeom prst="ellipse">
            <a:avLst/>
          </a:prstGeom>
          <a:noFill/>
          <a:ln>
            <a:solidFill>
              <a:srgbClr val="D2D2D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Oval 25"/>
          <p:cNvSpPr/>
          <p:nvPr/>
        </p:nvSpPr>
        <p:spPr>
          <a:xfrm>
            <a:off x="8325612" y="3625596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1</a:t>
            </a:r>
          </a:p>
        </p:txBody>
      </p:sp>
      <p:sp>
        <p:nvSpPr>
          <p:cNvPr id="27" name="Oval 26"/>
          <p:cNvSpPr/>
          <p:nvPr/>
        </p:nvSpPr>
        <p:spPr>
          <a:xfrm>
            <a:off x="8986266" y="2882646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2</a:t>
            </a:r>
          </a:p>
        </p:txBody>
      </p:sp>
      <p:sp>
        <p:nvSpPr>
          <p:cNvPr id="28" name="Oval 27"/>
          <p:cNvSpPr/>
          <p:nvPr/>
        </p:nvSpPr>
        <p:spPr>
          <a:xfrm>
            <a:off x="8986266" y="4279392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3</a:t>
            </a:r>
          </a:p>
        </p:txBody>
      </p:sp>
      <p:sp>
        <p:nvSpPr>
          <p:cNvPr id="29" name="Oval 28"/>
          <p:cNvSpPr/>
          <p:nvPr/>
        </p:nvSpPr>
        <p:spPr>
          <a:xfrm>
            <a:off x="9957816" y="3179826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4</a:t>
            </a:r>
          </a:p>
        </p:txBody>
      </p:sp>
      <p:sp>
        <p:nvSpPr>
          <p:cNvPr id="30" name="Oval 29"/>
          <p:cNvSpPr/>
          <p:nvPr/>
        </p:nvSpPr>
        <p:spPr>
          <a:xfrm>
            <a:off x="10346436" y="3982211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5</a:t>
            </a:r>
          </a:p>
        </p:txBody>
      </p:sp>
      <p:sp>
        <p:nvSpPr>
          <p:cNvPr id="31" name="Oval 30"/>
          <p:cNvSpPr/>
          <p:nvPr/>
        </p:nvSpPr>
        <p:spPr>
          <a:xfrm>
            <a:off x="7936992" y="2674620"/>
            <a:ext cx="201168" cy="201168"/>
          </a:xfrm>
          <a:prstGeom prst="ellipse">
            <a:avLst/>
          </a:prstGeom>
          <a:solidFill>
            <a:srgbClr val="68FF6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C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457200" y="5504688"/>
            <a:ext cx="11155680" cy="566928"/>
          </a:xfrm>
          <a:prstGeom prst="roundRect">
            <a:avLst/>
          </a:prstGeom>
          <a:solidFill>
            <a:srgbClr val="1A1A1A"/>
          </a:solidFill>
          <a:ln w="15240"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658368" y="5660136"/>
            <a:ext cx="1188720" cy="18288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47920"/>
                </a:solidFill>
                <a:latin typeface="Aptos"/>
              </a:defRPr>
            </a:pPr>
            <a:r>
              <a:t>COACH'S EYES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737360" y="5641848"/>
            <a:ext cx="457200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000" b="0">
                <a:solidFill>
                  <a:srgbClr val="FFFFFF"/>
                </a:solidFill>
                <a:latin typeface="Aptos"/>
              </a:defRPr>
            </a:pPr>
            <a:r>
              <a:t>Coach the one cue that matters most for this age group.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537960" y="5660136"/>
            <a:ext cx="731520" cy="18288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FD700"/>
                </a:solidFill>
                <a:latin typeface="Aptos"/>
              </a:defRPr>
            </a:pPr>
            <a:r>
              <a:t>SAFETY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223760" y="5641848"/>
            <a:ext cx="402336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000" b="0">
                <a:solidFill>
                  <a:srgbClr val="FFFFFF"/>
                </a:solidFill>
                <a:latin typeface="Aptos"/>
              </a:defRPr>
            </a:pPr>
            <a:r>
              <a:t>Avoid crowding at the same line.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320040" y="6473952"/>
            <a:ext cx="594360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800" b="1">
                <a:solidFill>
                  <a:srgbClr val="6E6E6E"/>
                </a:solidFill>
                <a:latin typeface="Aptos"/>
              </a:defRPr>
            </a:pPr>
            <a:r>
              <a:t>SOUTH GALWAY STORMERS BASKETBALL • PRACTICE ACTIVITY LIBRARY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1567160" y="6473952"/>
            <a:ext cx="27432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 algn="r">
              <a:defRPr sz="800" b="1">
                <a:solidFill>
                  <a:srgbClr val="6E6E6E"/>
                </a:solidFill>
                <a:latin typeface="Aptos"/>
              </a:defRPr>
            </a:pPr>
            <a:r>
              <a:t>9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